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5.xml" ContentType="application/vnd.openxmlformats-officedocument.presentationml.notesSlide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tags/tag74.xml" ContentType="application/vnd.openxmlformats-officedocument.presentationml.tags+xml"/>
  <Override PartName="/ppt/notesSlides/notesSlide7.xml" ContentType="application/vnd.openxmlformats-officedocument.presentationml.notesSlide+xml"/>
  <Override PartName="/ppt/tags/tag7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459" r:id="rId3"/>
    <p:sldId id="311" r:id="rId4"/>
    <p:sldId id="308" r:id="rId5"/>
    <p:sldId id="286" r:id="rId6"/>
    <p:sldId id="460" r:id="rId7"/>
    <p:sldId id="284" r:id="rId8"/>
    <p:sldId id="309" r:id="rId9"/>
    <p:sldId id="461" r:id="rId10"/>
    <p:sldId id="310" r:id="rId11"/>
    <p:sldId id="462" r:id="rId12"/>
    <p:sldId id="297" r:id="rId13"/>
    <p:sldId id="464" r:id="rId14"/>
    <p:sldId id="466" r:id="rId15"/>
    <p:sldId id="465" r:id="rId16"/>
    <p:sldId id="463" r:id="rId17"/>
    <p:sldId id="468" r:id="rId18"/>
    <p:sldId id="467" r:id="rId19"/>
    <p:sldId id="258" r:id="rId20"/>
    <p:sldId id="305" r:id="rId21"/>
  </p:sldIdLst>
  <p:sldSz cx="9144000" cy="6858000" type="screen4x3"/>
  <p:notesSz cx="6858000" cy="9144000"/>
  <p:custDataLst>
    <p:tags r:id="rId24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5002" autoAdjust="0"/>
  </p:normalViewPr>
  <p:slideViewPr>
    <p:cSldViewPr>
      <p:cViewPr>
        <p:scale>
          <a:sx n="108" d="100"/>
          <a:sy n="108" d="100"/>
        </p:scale>
        <p:origin x="686" y="-1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B577-D0CA-43C1-A120-D55EFB6A42EF}" type="datetimeFigureOut">
              <a:rPr lang="de-DE" smtClean="0"/>
              <a:t>16.11.2018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2CFCE-0A54-4B64-860E-11FEFCD1D2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29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 alt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BD138FF-42D2-44B3-895E-60BA0A7E592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4912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42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637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3594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9448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688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0379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374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0016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9192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8114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068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063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2666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649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378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8353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138FF-42D2-44B3-895E-60BA0A7E592E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856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tags" Target="../tags/tag11.xml"/><Relationship Id="rId11" Type="http://schemas.openxmlformats.org/officeDocument/2006/relationships/image" Target="../media/image5.jpeg"/><Relationship Id="rId5" Type="http://schemas.openxmlformats.org/officeDocument/2006/relationships/tags" Target="../tags/tag10.xml"/><Relationship Id="rId10" Type="http://schemas.openxmlformats.org/officeDocument/2006/relationships/image" Target="../media/image3.png"/><Relationship Id="rId4" Type="http://schemas.openxmlformats.org/officeDocument/2006/relationships/tags" Target="../tags/tag9.xml"/><Relationship Id="rId9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Master title style</a:t>
            </a:r>
            <a:endParaRPr lang="de-DE" altLang="de-DE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de-DE" noProof="0" dirty="0"/>
              <a:t>Click to edit Master subtitle style</a:t>
            </a:r>
            <a:endParaRPr lang="de-DE" altLang="de-DE" noProof="0" dirty="0"/>
          </a:p>
        </p:txBody>
      </p:sp>
      <p:sp>
        <p:nvSpPr>
          <p:cNvPr id="4104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9750" y="6453336"/>
            <a:ext cx="8061325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4110" name="Rectangle 14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" r:id="rId8" imgW="0" imgH="0" progId="TCLayout.ActiveDocument.1">
                  <p:embed/>
                </p:oleObj>
              </mc:Choice>
              <mc:Fallback>
                <p:oleObj r:id="rId8" imgW="0" imgH="0" progId="TCLayout.ActiveDocument.1">
                  <p:embed/>
                  <p:pic>
                    <p:nvPicPr>
                      <p:cNvPr id="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3" name="Picture 17" descr="TU_130227_PPT_Bild-Aussich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8604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A4B4B3F-B16B-4D83-82BF-EB2E3D48E4F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394" y="-392823"/>
            <a:ext cx="4536504" cy="2741703"/>
          </a:xfrm>
          <a:prstGeom prst="rect">
            <a:avLst/>
          </a:prstGeom>
        </p:spPr>
      </p:pic>
      <p:pic>
        <p:nvPicPr>
          <p:cNvPr id="16" name="Picture 9" descr="TU_Logo_lang_RGB_rot_PPT-1">
            <a:extLst>
              <a:ext uri="{FF2B5EF4-FFF2-40B4-BE49-F238E27FC236}">
                <a16:creationId xmlns:a16="http://schemas.microsoft.com/office/drawing/2014/main" id="{59B9D509-6351-4EAB-8E51-769FD59AA494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4E4F81AD-D352-4D46-8C65-A9B40EB28B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276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1717675"/>
            <a:ext cx="2014537" cy="4273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717675"/>
            <a:ext cx="5894388" cy="4273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40E5028-4147-4069-A393-D60EA60F67B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930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99A9F41-36D9-4064-90C9-A821A7F2FEA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325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BC1EADBD-3B2B-48D1-B728-A097A172F58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258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2349500"/>
            <a:ext cx="3954463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349500"/>
            <a:ext cx="3954462" cy="364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1B970CE-AD22-4479-B99C-FF033808CD1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632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169EBD6A-F394-4BEC-92C2-930DA6016D0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576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7B22793-6EA3-45B4-8F70-249A2EA874E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3640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F4DD0113-82E7-4B6A-91B8-BA1CA61780C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091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0A849E1-2388-4296-BBFE-5180174B7A7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12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Präsentationstitel Blindtext Lorem ipsum dolores </a:t>
            </a:r>
            <a:r>
              <a:rPr lang="de-DE" altLang="de-DE" b="0"/>
              <a:t>|</a:t>
            </a:r>
            <a:r>
              <a:rPr lang="de-DE" altLang="de-DE"/>
              <a:t> </a:t>
            </a:r>
            <a:r>
              <a:rPr lang="de-DE" altLang="de-DE" b="0"/>
              <a:t>M. Mustermann | Anlass der Präsentation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8CDCBBCF-5E40-4CEB-87B6-D7B81ABBB20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702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539750" y="1717675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539750" y="2349500"/>
            <a:ext cx="80613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 </a:t>
            </a:r>
            <a:r>
              <a:rPr lang="de-DE" altLang="de-DE" dirty="0" err="1"/>
              <a:t>durck</a:t>
            </a:r>
            <a:r>
              <a:rPr lang="de-DE" altLang="de-DE" dirty="0"/>
              <a:t> Klicken hinzufügen</a:t>
            </a:r>
          </a:p>
          <a:p>
            <a:pPr lvl="1"/>
            <a:r>
              <a:rPr lang="de-DE" altLang="de-DE" dirty="0" err="1"/>
              <a:t>Xxx</a:t>
            </a:r>
            <a:endParaRPr lang="de-DE" altLang="de-DE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Overview of ITU-T Activities for Gaming </a:t>
            </a:r>
            <a:r>
              <a:rPr lang="en-US" dirty="0" err="1"/>
              <a:t>QoE</a:t>
            </a:r>
            <a:r>
              <a:rPr lang="en-US" dirty="0"/>
              <a:t> </a:t>
            </a:r>
            <a:r>
              <a:rPr lang="de-DE" altLang="de-DE" b="0" dirty="0"/>
              <a:t>|</a:t>
            </a:r>
            <a:r>
              <a:rPr lang="de-DE" altLang="de-DE" dirty="0"/>
              <a:t> </a:t>
            </a:r>
            <a:r>
              <a:rPr lang="de-DE" altLang="de-DE" b="0" dirty="0"/>
              <a:t>S. Schmidt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altLang="de-DE" dirty="0"/>
              <a:t>Seite </a:t>
            </a:r>
            <a:fld id="{22F6D8F5-4117-41EA-9FC1-1A5128E02D66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graphicFrame>
        <p:nvGraphicFramePr>
          <p:cNvPr id="1042" name="Rectangle 18" hidden="1"/>
          <p:cNvGraphicFramePr>
            <a:graphicFrameLocks/>
          </p:cNvGraphicFramePr>
          <p:nvPr>
            <p:custDataLst>
              <p:tags r:id="rId1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r:id="rId19" imgW="0" imgH="0" progId="TCLayout.ActiveDocument.1">
                  <p:embed/>
                </p:oleObj>
              </mc:Choice>
              <mc:Fallback>
                <p:oleObj r:id="rId19" imgW="0" imgH="0" progId="TCLayout.ActiveDocument.1">
                  <p:embed/>
                  <p:pic>
                    <p:nvPicPr>
                      <p:cNvPr id="0" name="Rectangle 1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7" name="Picture 23" descr="TU_130227_PPT_Bild-Aussicht_Streifen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0"/>
            <a:ext cx="69500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C09ACBC-A271-4DC6-9645-6B85868BCC9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19" y="539750"/>
            <a:ext cx="1038855" cy="762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3ABB486-D4C9-4825-B904-7B1B8AF47A01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6" y="5714919"/>
            <a:ext cx="2427362" cy="1467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4279/depositonce-6406" TargetMode="External"/><Relationship Id="rId2" Type="http://schemas.openxmlformats.org/officeDocument/2006/relationships/hyperlink" Target="http://www.alistdaily.com/entertainment/mobile-games-market-newzoo-april-201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9" Type="http://schemas.openxmlformats.org/officeDocument/2006/relationships/tags" Target="../tags/tag51.xml"/><Relationship Id="rId21" Type="http://schemas.openxmlformats.org/officeDocument/2006/relationships/tags" Target="../tags/tag33.xml"/><Relationship Id="rId34" Type="http://schemas.openxmlformats.org/officeDocument/2006/relationships/tags" Target="../tags/tag46.xml"/><Relationship Id="rId42" Type="http://schemas.openxmlformats.org/officeDocument/2006/relationships/tags" Target="../tags/tag54.xml"/><Relationship Id="rId47" Type="http://schemas.openxmlformats.org/officeDocument/2006/relationships/tags" Target="../tags/tag59.xml"/><Relationship Id="rId50" Type="http://schemas.openxmlformats.org/officeDocument/2006/relationships/tags" Target="../tags/tag62.xml"/><Relationship Id="rId55" Type="http://schemas.openxmlformats.org/officeDocument/2006/relationships/tags" Target="../tags/tag67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33" Type="http://schemas.openxmlformats.org/officeDocument/2006/relationships/tags" Target="../tags/tag45.xml"/><Relationship Id="rId38" Type="http://schemas.openxmlformats.org/officeDocument/2006/relationships/tags" Target="../tags/tag50.xml"/><Relationship Id="rId46" Type="http://schemas.openxmlformats.org/officeDocument/2006/relationships/tags" Target="../tags/tag58.xml"/><Relationship Id="rId59" Type="http://schemas.openxmlformats.org/officeDocument/2006/relationships/tags" Target="../tags/tag71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29" Type="http://schemas.openxmlformats.org/officeDocument/2006/relationships/tags" Target="../tags/tag41.xml"/><Relationship Id="rId41" Type="http://schemas.openxmlformats.org/officeDocument/2006/relationships/tags" Target="../tags/tag53.xml"/><Relationship Id="rId54" Type="http://schemas.openxmlformats.org/officeDocument/2006/relationships/tags" Target="../tags/tag66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32" Type="http://schemas.openxmlformats.org/officeDocument/2006/relationships/tags" Target="../tags/tag44.xml"/><Relationship Id="rId37" Type="http://schemas.openxmlformats.org/officeDocument/2006/relationships/tags" Target="../tags/tag49.xml"/><Relationship Id="rId40" Type="http://schemas.openxmlformats.org/officeDocument/2006/relationships/tags" Target="../tags/tag52.xml"/><Relationship Id="rId45" Type="http://schemas.openxmlformats.org/officeDocument/2006/relationships/tags" Target="../tags/tag57.xml"/><Relationship Id="rId53" Type="http://schemas.openxmlformats.org/officeDocument/2006/relationships/tags" Target="../tags/tag65.xml"/><Relationship Id="rId58" Type="http://schemas.openxmlformats.org/officeDocument/2006/relationships/tags" Target="../tags/tag70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tags" Target="../tags/tag40.xml"/><Relationship Id="rId36" Type="http://schemas.openxmlformats.org/officeDocument/2006/relationships/tags" Target="../tags/tag48.xml"/><Relationship Id="rId49" Type="http://schemas.openxmlformats.org/officeDocument/2006/relationships/tags" Target="../tags/tag61.xml"/><Relationship Id="rId57" Type="http://schemas.openxmlformats.org/officeDocument/2006/relationships/tags" Target="../tags/tag69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31" Type="http://schemas.openxmlformats.org/officeDocument/2006/relationships/tags" Target="../tags/tag43.xml"/><Relationship Id="rId44" Type="http://schemas.openxmlformats.org/officeDocument/2006/relationships/tags" Target="../tags/tag56.xml"/><Relationship Id="rId52" Type="http://schemas.openxmlformats.org/officeDocument/2006/relationships/tags" Target="../tags/tag64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tags" Target="../tags/tag39.xml"/><Relationship Id="rId30" Type="http://schemas.openxmlformats.org/officeDocument/2006/relationships/tags" Target="../tags/tag42.xml"/><Relationship Id="rId35" Type="http://schemas.openxmlformats.org/officeDocument/2006/relationships/tags" Target="../tags/tag47.xml"/><Relationship Id="rId43" Type="http://schemas.openxmlformats.org/officeDocument/2006/relationships/tags" Target="../tags/tag55.xml"/><Relationship Id="rId48" Type="http://schemas.openxmlformats.org/officeDocument/2006/relationships/tags" Target="../tags/tag60.xml"/><Relationship Id="rId56" Type="http://schemas.openxmlformats.org/officeDocument/2006/relationships/tags" Target="../tags/tag68.xml"/><Relationship Id="rId8" Type="http://schemas.openxmlformats.org/officeDocument/2006/relationships/tags" Target="../tags/tag20.xml"/><Relationship Id="rId51" Type="http://schemas.openxmlformats.org/officeDocument/2006/relationships/tags" Target="../tags/tag63.xml"/><Relationship Id="rId3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725144"/>
            <a:ext cx="8042279" cy="769441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Ongoing Standardization Activities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of Gaming Quality of Experience </a:t>
            </a:r>
            <a:endParaRPr lang="en-US" altLang="de-DE" sz="2800" dirty="0">
              <a:solidFill>
                <a:schemeClr val="tx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5589240"/>
            <a:ext cx="8061325" cy="816698"/>
          </a:xfrm>
        </p:spPr>
        <p:txBody>
          <a:bodyPr anchor="t"/>
          <a:lstStyle/>
          <a:p>
            <a:pPr algn="ctr"/>
            <a:r>
              <a:rPr lang="de-DE" altLang="de-DE" dirty="0"/>
              <a:t>Steven Schmidt</a:t>
            </a:r>
            <a:endParaRPr lang="en-US" altLang="de-DE" dirty="0"/>
          </a:p>
          <a:p>
            <a:pPr algn="ctr"/>
            <a:r>
              <a:rPr lang="en-US" altLang="de-DE" dirty="0"/>
              <a:t>Quality and Usability Lab </a:t>
            </a:r>
            <a:r>
              <a:rPr lang="de-DE" altLang="de-DE" dirty="0"/>
              <a:t>– Berlin Institute </a:t>
            </a:r>
            <a:r>
              <a:rPr lang="de-DE" altLang="de-DE" dirty="0" err="1"/>
              <a:t>of</a:t>
            </a:r>
            <a:r>
              <a:rPr lang="de-DE" altLang="de-DE" dirty="0"/>
              <a:t> Technology</a:t>
            </a:r>
          </a:p>
          <a:p>
            <a:pPr algn="ctr"/>
            <a:r>
              <a:rPr lang="en-US" altLang="de-DE" dirty="0"/>
              <a:t>VQEG Meeting - Mountain View, California, USA,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777AD51-A9A9-47A1-978E-E0D4C8A7F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314" y="1700808"/>
            <a:ext cx="3399110" cy="25922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10</a:t>
            </a:fld>
            <a:endParaRPr lang="de-DE" altLang="de-DE" dirty="0"/>
          </a:p>
        </p:txBody>
      </p:sp>
      <p:sp>
        <p:nvSpPr>
          <p:cNvPr id="10" name="OTLSHAPE_TB_00000000000000000000000000000000_ScaleContainer">
            <a:extLst>
              <a:ext uri="{FF2B5EF4-FFF2-40B4-BE49-F238E27FC236}">
                <a16:creationId xmlns:a16="http://schemas.microsoft.com/office/drawing/2014/main" id="{9B9384D9-F756-47EB-8D1B-31387D86B5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2800" y="5373216"/>
            <a:ext cx="75184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1E582-6F4C-40AD-B5D6-6935CB0280F6}"/>
              </a:ext>
            </a:extLst>
          </p:cNvPr>
          <p:cNvSpPr txBox="1"/>
          <p:nvPr/>
        </p:nvSpPr>
        <p:spPr>
          <a:xfrm>
            <a:off x="1115616" y="5379050"/>
            <a:ext cx="69127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800" dirty="0"/>
              <a:t>2013    |    2014    |    2015    |    2016    |    2017    |    </a:t>
            </a:r>
            <a:r>
              <a:rPr lang="de-DE" sz="1800" b="1" dirty="0">
                <a:solidFill>
                  <a:schemeClr val="bg1"/>
                </a:solidFill>
              </a:rPr>
              <a:t>2018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8" y="2132856"/>
            <a:ext cx="554461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Approved Recommendation for P.GAME                 (ITU-T Rec. P.809)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Encoding Complexity Classification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C</a:t>
            </a:r>
            <a:r>
              <a:rPr lang="en-US" sz="1600" dirty="0" err="1"/>
              <a:t>haracteristics</a:t>
            </a:r>
            <a:r>
              <a:rPr lang="en-US" sz="1600" dirty="0"/>
              <a:t> responsible for delay sensitivity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Collaboration with </a:t>
            </a:r>
            <a:r>
              <a:rPr lang="de-DE" sz="1600" dirty="0"/>
              <a:t>S</a:t>
            </a:r>
            <a:r>
              <a:rPr lang="en-US" sz="1600" dirty="0"/>
              <a:t>. Sabet and C. </a:t>
            </a:r>
            <a:r>
              <a:rPr lang="en-US" sz="1600" dirty="0" err="1"/>
              <a:t>Griwodz</a:t>
            </a:r>
            <a:endParaRPr lang="en-US" sz="1600" dirty="0"/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Q</a:t>
            </a:r>
            <a:r>
              <a:rPr lang="en-US" sz="1600" dirty="0" err="1"/>
              <a:t>uestionnaire</a:t>
            </a:r>
            <a:r>
              <a:rPr lang="en-US" sz="1600" dirty="0"/>
              <a:t> assessing input quality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D</a:t>
            </a:r>
            <a:r>
              <a:rPr lang="en-US" sz="1600" dirty="0" err="1"/>
              <a:t>imension</a:t>
            </a:r>
            <a:r>
              <a:rPr lang="en-US" sz="1600" dirty="0"/>
              <a:t>-based assessment of video quality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S</a:t>
            </a:r>
            <a:r>
              <a:rPr lang="en-US" sz="1600" dirty="0" err="1"/>
              <a:t>eparation</a:t>
            </a:r>
            <a:r>
              <a:rPr lang="en-US" sz="1600" dirty="0"/>
              <a:t> of spatial video and interaction quality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P</a:t>
            </a:r>
            <a:r>
              <a:rPr lang="en-US" sz="1600" dirty="0" err="1"/>
              <a:t>roposal</a:t>
            </a:r>
            <a:r>
              <a:rPr lang="en-US" sz="1600" dirty="0"/>
              <a:t> for structure of G.OMG</a:t>
            </a:r>
          </a:p>
        </p:txBody>
      </p:sp>
    </p:spTree>
    <p:extLst>
      <p:ext uri="{BB962C8B-B14F-4D97-AF65-F5344CB8AC3E}">
        <p14:creationId xmlns:p14="http://schemas.microsoft.com/office/powerpoint/2010/main" val="3830021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11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ITU-T Rec. P.809 – P.GAME</a:t>
            </a:r>
            <a:endParaRPr lang="en-US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7" y="2523579"/>
            <a:ext cx="7776865" cy="3641725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b="1" dirty="0" err="1"/>
              <a:t>QoE</a:t>
            </a:r>
            <a:r>
              <a:rPr lang="en-US" altLang="de-DE" sz="1600" b="1" dirty="0"/>
              <a:t> aspects </a:t>
            </a:r>
            <a:r>
              <a:rPr lang="en-US" altLang="de-DE" sz="1600" dirty="0"/>
              <a:t>of gaming including five engagement concepts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b="1" dirty="0"/>
              <a:t>Test paradigms: interactive vs. passive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b="1" dirty="0"/>
              <a:t>Passive</a:t>
            </a:r>
            <a:r>
              <a:rPr lang="en-US" altLang="de-DE" sz="1600" dirty="0"/>
              <a:t> viewing-and-listening tests with audiovisual stimuli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b="1" dirty="0"/>
              <a:t>Interactive tests </a:t>
            </a:r>
            <a:r>
              <a:rPr lang="en-US" altLang="de-DE" sz="1600" dirty="0"/>
              <a:t>with game scenes</a:t>
            </a:r>
            <a:endParaRPr lang="en-US" altLang="de-DE" sz="1600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/>
              <a:t>Experimental set-up: duration, environment, game material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H</a:t>
            </a:r>
            <a:r>
              <a:rPr lang="en-US" altLang="de-DE" sz="1600" dirty="0"/>
              <a:t>ow to ensure similar stimuli for participants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/>
              <a:t>Collection of </a:t>
            </a:r>
            <a:r>
              <a:rPr lang="en-US" altLang="de-DE" sz="1600" b="1" dirty="0"/>
              <a:t>questionnaires </a:t>
            </a:r>
            <a:r>
              <a:rPr lang="en-US" altLang="de-DE" sz="1600" dirty="0"/>
              <a:t>and scales</a:t>
            </a:r>
            <a:endParaRPr lang="en-US" altLang="de-DE" sz="1600" b="1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/>
              <a:t>Player performance measurement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2DF665-D3CD-4FE0-B806-60CF595E36A8}"/>
              </a:ext>
            </a:extLst>
          </p:cNvPr>
          <p:cNvSpPr txBox="1"/>
          <p:nvPr/>
        </p:nvSpPr>
        <p:spPr>
          <a:xfrm>
            <a:off x="4499992" y="1775379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[6]</a:t>
            </a:r>
            <a:endParaRPr lang="en-US" dirty="0"/>
          </a:p>
        </p:txBody>
      </p:sp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67EBA353-BF2D-4E25-85BE-5917D3E199DB}"/>
              </a:ext>
            </a:extLst>
          </p:cNvPr>
          <p:cNvSpPr/>
          <p:nvPr/>
        </p:nvSpPr>
        <p:spPr bwMode="auto">
          <a:xfrm>
            <a:off x="5148064" y="2852936"/>
            <a:ext cx="3312368" cy="2232248"/>
          </a:xfrm>
          <a:prstGeom prst="wedgeRoundRectCallout">
            <a:avLst/>
          </a:prstGeom>
          <a:solidFill>
            <a:schemeClr val="tx2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613E24D-3AE7-42DA-AD5E-7FE971D41E36}"/>
              </a:ext>
            </a:extLst>
          </p:cNvPr>
          <p:cNvSpPr txBox="1"/>
          <p:nvPr/>
        </p:nvSpPr>
        <p:spPr>
          <a:xfrm>
            <a:off x="5220072" y="3028404"/>
            <a:ext cx="3168352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300"/>
              </a:spcAft>
            </a:pPr>
            <a:r>
              <a:rPr lang="de-DE" dirty="0" err="1">
                <a:solidFill>
                  <a:schemeClr val="bg1"/>
                </a:solidFill>
              </a:rPr>
              <a:t>Difference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traditional passive </a:t>
            </a:r>
            <a:r>
              <a:rPr lang="de-DE" dirty="0" err="1">
                <a:solidFill>
                  <a:schemeClr val="bg1"/>
                </a:solidFill>
              </a:rPr>
              <a:t>tests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pPr marL="171450" indent="-171450" algn="l">
              <a:spcAft>
                <a:spcPts val="300"/>
              </a:spcAft>
              <a:buFontTx/>
              <a:buChar char="-"/>
            </a:pPr>
            <a:r>
              <a:rPr lang="de-DE" dirty="0" err="1">
                <a:solidFill>
                  <a:schemeClr val="bg1"/>
                </a:solidFill>
              </a:rPr>
              <a:t>Instructions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participants</a:t>
            </a:r>
            <a:endParaRPr lang="de-DE" dirty="0">
              <a:solidFill>
                <a:schemeClr val="bg1"/>
              </a:solidFill>
            </a:endParaRPr>
          </a:p>
          <a:p>
            <a:pPr marL="628650" lvl="1" indent="-171450" algn="l">
              <a:spcAft>
                <a:spcPts val="300"/>
              </a:spcAft>
              <a:buFontTx/>
              <a:buChar char="-"/>
            </a:pPr>
            <a:r>
              <a:rPr lang="de-DE" dirty="0" err="1">
                <a:solidFill>
                  <a:schemeClr val="bg1"/>
                </a:solidFill>
              </a:rPr>
              <a:t>Make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familiar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with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games</a:t>
            </a:r>
            <a:endParaRPr lang="de-DE" dirty="0">
              <a:solidFill>
                <a:schemeClr val="bg1"/>
              </a:solidFill>
            </a:endParaRPr>
          </a:p>
          <a:p>
            <a:pPr marL="628650" lvl="1" indent="-171450" algn="l">
              <a:spcAft>
                <a:spcPts val="300"/>
              </a:spcAft>
              <a:buFontTx/>
              <a:buChar char="-"/>
            </a:pPr>
            <a:r>
              <a:rPr lang="de-DE" dirty="0" err="1">
                <a:solidFill>
                  <a:schemeClr val="bg1"/>
                </a:solidFill>
              </a:rPr>
              <a:t>Should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interested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gaming</a:t>
            </a:r>
            <a:endParaRPr lang="de-DE" dirty="0">
              <a:solidFill>
                <a:schemeClr val="bg1"/>
              </a:solidFill>
            </a:endParaRPr>
          </a:p>
          <a:p>
            <a:pPr marL="628650" lvl="1" indent="-171450" algn="l">
              <a:spcAft>
                <a:spcPts val="300"/>
              </a:spcAft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Video </a:t>
            </a:r>
            <a:r>
              <a:rPr lang="de-DE" dirty="0" err="1">
                <a:solidFill>
                  <a:schemeClr val="bg1"/>
                </a:solidFill>
              </a:rPr>
              <a:t>quality</a:t>
            </a:r>
            <a:r>
              <a:rPr lang="de-DE" dirty="0">
                <a:solidFill>
                  <a:schemeClr val="bg1"/>
                </a:solidFill>
              </a:rPr>
              <a:t> vs. </a:t>
            </a:r>
            <a:r>
              <a:rPr lang="de-DE" dirty="0" err="1">
                <a:solidFill>
                  <a:schemeClr val="bg1"/>
                </a:solidFill>
              </a:rPr>
              <a:t>graphical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quality</a:t>
            </a:r>
            <a:endParaRPr lang="en-US" dirty="0">
              <a:solidFill>
                <a:schemeClr val="bg1"/>
              </a:solidFill>
            </a:endParaRPr>
          </a:p>
          <a:p>
            <a:pPr marL="171450" indent="-171450" algn="l">
              <a:spcAft>
                <a:spcPts val="300"/>
              </a:spcAft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T</a:t>
            </a:r>
            <a:r>
              <a:rPr lang="en-US" dirty="0" err="1">
                <a:solidFill>
                  <a:schemeClr val="bg1"/>
                </a:solidFill>
              </a:rPr>
              <a:t>est</a:t>
            </a:r>
            <a:r>
              <a:rPr lang="en-US" dirty="0">
                <a:solidFill>
                  <a:schemeClr val="bg1"/>
                </a:solidFill>
              </a:rPr>
              <a:t> Material</a:t>
            </a:r>
          </a:p>
          <a:p>
            <a:pPr marL="628650" lvl="1" indent="-171450" algn="l">
              <a:spcAft>
                <a:spcPts val="300"/>
              </a:spcAft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F</a:t>
            </a:r>
            <a:r>
              <a:rPr lang="en-US" dirty="0" err="1">
                <a:solidFill>
                  <a:schemeClr val="bg1"/>
                </a:solidFill>
              </a:rPr>
              <a:t>ind</a:t>
            </a:r>
            <a:r>
              <a:rPr lang="en-US" dirty="0">
                <a:solidFill>
                  <a:schemeClr val="bg1"/>
                </a:solidFill>
              </a:rPr>
              <a:t> representative scene</a:t>
            </a:r>
          </a:p>
          <a:p>
            <a:pPr marL="628650" lvl="1" indent="-171450" algn="l">
              <a:spcAft>
                <a:spcPts val="300"/>
              </a:spcAft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timulus</a:t>
            </a:r>
            <a:r>
              <a:rPr lang="en-US" dirty="0">
                <a:solidFill>
                  <a:schemeClr val="bg1"/>
                </a:solidFill>
              </a:rPr>
              <a:t> duration longer (~ 30s)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4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12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Comparison of interactive and passive tests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FFB99D-B283-4FAD-B267-D403EC84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88" y="2391249"/>
            <a:ext cx="3633357" cy="29099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C72EEC-3511-42CA-8925-2A4B9CD28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479" y="2417637"/>
            <a:ext cx="3605929" cy="285293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3A1BE1-A25A-4BD3-BDB4-2FF6F42DD2E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749267" y="5420288"/>
            <a:ext cx="3910965" cy="18478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C24FCD6-DF31-4B75-8910-4CDF8D00AFED}"/>
              </a:ext>
            </a:extLst>
          </p:cNvPr>
          <p:cNvSpPr/>
          <p:nvPr/>
        </p:nvSpPr>
        <p:spPr bwMode="auto">
          <a:xfrm>
            <a:off x="1187624" y="5013176"/>
            <a:ext cx="6912768" cy="3061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6AD8CA6-00A9-493B-8B15-24F3CBC28E58}"/>
              </a:ext>
            </a:extLst>
          </p:cNvPr>
          <p:cNvSpPr txBox="1"/>
          <p:nvPr/>
        </p:nvSpPr>
        <p:spPr>
          <a:xfrm>
            <a:off x="1115616" y="4993431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/>
              <a:t>     </a:t>
            </a:r>
            <a:r>
              <a:rPr lang="de-DE" sz="1400" dirty="0" err="1"/>
              <a:t>Blocky</a:t>
            </a:r>
            <a:r>
              <a:rPr lang="de-DE" sz="1400" dirty="0"/>
              <a:t>           </a:t>
            </a:r>
            <a:r>
              <a:rPr lang="de-DE" sz="1400" dirty="0" err="1"/>
              <a:t>Jerky</a:t>
            </a:r>
            <a:r>
              <a:rPr lang="de-DE" sz="1400" dirty="0"/>
              <a:t>         Reference                       </a:t>
            </a:r>
            <a:r>
              <a:rPr lang="de-DE" sz="1400" dirty="0" err="1"/>
              <a:t>Blocky</a:t>
            </a:r>
            <a:r>
              <a:rPr lang="de-DE" sz="1400" dirty="0"/>
              <a:t>           </a:t>
            </a:r>
            <a:r>
              <a:rPr lang="de-DE" sz="1400" dirty="0" err="1"/>
              <a:t>Jerky</a:t>
            </a:r>
            <a:r>
              <a:rPr lang="de-DE" sz="1400" dirty="0"/>
              <a:t>         Reference</a:t>
            </a:r>
            <a:endParaRPr lang="en-US" sz="1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42B4F9B-F57D-4B64-BBDE-3FCDFA730515}"/>
              </a:ext>
            </a:extLst>
          </p:cNvPr>
          <p:cNvSpPr txBox="1"/>
          <p:nvPr/>
        </p:nvSpPr>
        <p:spPr>
          <a:xfrm>
            <a:off x="7884368" y="2191002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13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Future ITU-T Rec. G.OMG</a:t>
            </a:r>
            <a:endParaRPr lang="en-US" altLang="de-DE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29610AD-F0BC-442B-BAA2-9162121D8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7" y="2379563"/>
            <a:ext cx="7560841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84225" indent="-2444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9221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b="1" kern="0" dirty="0"/>
              <a:t>Predict</a:t>
            </a:r>
            <a:r>
              <a:rPr lang="en-US" altLang="de-DE" sz="1600" kern="0" dirty="0"/>
              <a:t> overall </a:t>
            </a:r>
            <a:r>
              <a:rPr lang="en-US" altLang="de-DE" sz="1600" b="1" kern="0" dirty="0"/>
              <a:t>quality or individual quality aspects</a:t>
            </a:r>
            <a:r>
              <a:rPr lang="en-US" altLang="de-DE" sz="1600" kern="0" dirty="0"/>
              <a:t> based on encoding and network parameters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1600" kern="0" dirty="0"/>
              <a:t>T</a:t>
            </a:r>
            <a:r>
              <a:rPr lang="en-US" altLang="de-DE" sz="1600" kern="0" dirty="0"/>
              <a:t>wo modes depending on available information about game content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1600" b="1" kern="0" dirty="0" err="1"/>
              <a:t>Scope</a:t>
            </a:r>
            <a:r>
              <a:rPr lang="de-DE" altLang="de-DE" sz="1600" kern="0" dirty="0"/>
              <a:t>: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kern="0" dirty="0"/>
              <a:t>Considering relevant factors identified in ITU-T Rec. G.1032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kern="0" dirty="0"/>
              <a:t>Network planning tool (infrastructure and resource distribution)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kern="0" dirty="0"/>
              <a:t>Target services: cloud gaming 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kern="0" dirty="0"/>
              <a:t>Target group: non-professional gamer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1600" kern="0" dirty="0"/>
              <a:t>Not: VR gaming, mobile devices, social aspects (but might be applicable)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de-DE" sz="1600" kern="0" dirty="0"/>
              <a:t>Not: </a:t>
            </a:r>
            <a:r>
              <a:rPr lang="en-GB" sz="1600" kern="0" dirty="0"/>
              <a:t>influence of the design of games or the motivation of users to play</a:t>
            </a:r>
            <a:endParaRPr lang="en-US" altLang="de-DE" sz="1600" kern="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9676795-4BBA-4606-9E10-2B7310DCE11C}"/>
              </a:ext>
            </a:extLst>
          </p:cNvPr>
          <p:cNvSpPr txBox="1"/>
          <p:nvPr/>
        </p:nvSpPr>
        <p:spPr>
          <a:xfrm>
            <a:off x="4210372" y="1778281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14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Future ITU-T Rec. G.OMG</a:t>
            </a:r>
            <a:endParaRPr lang="en-US" alt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7D2290-BDE7-4CEB-B88F-BC5B86A3B3B1}"/>
              </a:ext>
            </a:extLst>
          </p:cNvPr>
          <p:cNvSpPr txBox="1"/>
          <p:nvPr/>
        </p:nvSpPr>
        <p:spPr>
          <a:xfrm>
            <a:off x="7524328" y="5324966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[8]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369C28B-FD5E-4BAB-B867-B8D416ADB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8" y="2639424"/>
            <a:ext cx="8197112" cy="28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15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Future ITU-T Rec. G.OMG</a:t>
            </a:r>
            <a:endParaRPr lang="en-US" alt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4B19D5-D09A-47AE-BCEF-E5E2174CA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420888"/>
            <a:ext cx="6120765" cy="94225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832AEED-45BF-471D-B19C-D7F49869C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291" y="3626760"/>
            <a:ext cx="6028827" cy="93564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5B628E4-829B-4B11-A60C-F36EBB862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07" y="4850435"/>
            <a:ext cx="5688632" cy="94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6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16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Future ITU-T Rec. G.OMG</a:t>
            </a:r>
            <a:endParaRPr lang="en-US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7" y="2523579"/>
            <a:ext cx="7776865" cy="3641725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1600" b="1" dirty="0" err="1"/>
              <a:t>Requirement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specification</a:t>
            </a:r>
            <a:r>
              <a:rPr lang="de-DE" altLang="de-DE" sz="1600" b="1" dirty="0"/>
              <a:t> </a:t>
            </a:r>
            <a:r>
              <a:rPr lang="de-DE" altLang="de-DE" sz="1600" dirty="0" err="1"/>
              <a:t>submitted</a:t>
            </a:r>
            <a:r>
              <a:rPr lang="de-DE" altLang="de-DE" sz="1600" dirty="0"/>
              <a:t> in May 2018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1600" b="1" dirty="0"/>
              <a:t>Data </a:t>
            </a:r>
            <a:r>
              <a:rPr lang="de-DE" altLang="de-DE" sz="1600" b="1" dirty="0" err="1"/>
              <a:t>assessment</a:t>
            </a:r>
            <a:r>
              <a:rPr lang="de-DE" altLang="de-DE" sz="1600" b="1" dirty="0"/>
              <a:t> </a:t>
            </a:r>
            <a:r>
              <a:rPr lang="de-DE" altLang="de-DE" sz="1600" dirty="0" err="1"/>
              <a:t>process</a:t>
            </a:r>
            <a:r>
              <a:rPr lang="de-DE" altLang="de-DE" sz="1600" dirty="0"/>
              <a:t> will </a:t>
            </a:r>
            <a:r>
              <a:rPr lang="de-DE" altLang="de-DE" sz="1600" dirty="0" err="1"/>
              <a:t>be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discussed</a:t>
            </a:r>
            <a:r>
              <a:rPr lang="de-DE" altLang="de-DE" sz="1600" dirty="0"/>
              <a:t> in </a:t>
            </a:r>
            <a:r>
              <a:rPr lang="de-DE" altLang="de-DE" sz="1600" dirty="0" err="1"/>
              <a:t>Dec</a:t>
            </a:r>
            <a:r>
              <a:rPr lang="de-DE" altLang="de-DE" sz="1600" dirty="0"/>
              <a:t> 2018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So </a:t>
            </a:r>
            <a:r>
              <a:rPr lang="de-DE" altLang="de-DE" sz="1600" dirty="0" err="1"/>
              <a:t>far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six</a:t>
            </a:r>
            <a:r>
              <a:rPr lang="de-DE" altLang="de-DE" sz="1600" dirty="0"/>
              <a:t> </a:t>
            </a:r>
            <a:r>
              <a:rPr lang="de-DE" altLang="de-DE" sz="1600" dirty="0" err="1"/>
              <a:t>games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used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build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dataset</a:t>
            </a:r>
            <a:endParaRPr lang="en-US" altLang="de-DE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C8BB66-B924-44FE-921B-7165A19D2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52" y="3731662"/>
            <a:ext cx="7452320" cy="207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9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17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Impact of Spatial Video Quality on Input Quality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07426DF-9564-491C-B101-771C8FABE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DE" dirty="0" err="1"/>
              <a:t>Subjective</a:t>
            </a:r>
            <a:r>
              <a:rPr lang="de-DE" dirty="0"/>
              <a:t> </a:t>
            </a:r>
            <a:r>
              <a:rPr lang="de-DE" dirty="0" err="1"/>
              <a:t>ratings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CSGO at 720p</a:t>
            </a:r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r>
              <a:rPr lang="de-DE" dirty="0"/>
              <a:t>	</a:t>
            </a:r>
            <a:r>
              <a:rPr lang="en-US" dirty="0"/>
              <a:t>	          Interaction Quality		                Spatial Video Quality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26B50D7-E153-4A70-B7B9-9B77F2AD175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0" y="2636912"/>
            <a:ext cx="7989083" cy="3036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04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18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Remaining challenges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7" y="2348880"/>
            <a:ext cx="7776865" cy="3641725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>
                <a:ea typeface="+mn-ea"/>
                <a:cs typeface="+mn-cs"/>
              </a:rPr>
              <a:t>Model inputs are system influence factors, but they are potentially augmented by human and context  influence factors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>
                <a:ea typeface="+mn-ea"/>
                <a:cs typeface="+mn-cs"/>
              </a:rPr>
              <a:t>Game characteristics largely determine the impact of system influence factors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>
                <a:ea typeface="+mn-ea"/>
                <a:cs typeface="+mn-cs"/>
              </a:rPr>
              <a:t>Parametric description of game characteristics missing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ea typeface="+mn-ea"/>
                <a:cs typeface="+mn-cs"/>
              </a:rPr>
              <a:t>Physiological </a:t>
            </a:r>
            <a:r>
              <a:rPr lang="de-DE" sz="1600" dirty="0" err="1">
                <a:ea typeface="+mn-ea"/>
                <a:cs typeface="+mn-cs"/>
              </a:rPr>
              <a:t>measurement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methods</a:t>
            </a:r>
            <a:endParaRPr lang="de-DE" sz="1600" dirty="0">
              <a:ea typeface="+mn-ea"/>
              <a:cs typeface="+mn-cs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ea typeface="+mn-ea"/>
                <a:cs typeface="+mn-cs"/>
              </a:rPr>
              <a:t>Performance </a:t>
            </a:r>
            <a:r>
              <a:rPr lang="de-DE" sz="1600" dirty="0" err="1">
                <a:ea typeface="+mn-ea"/>
                <a:cs typeface="+mn-cs"/>
              </a:rPr>
              <a:t>metrics</a:t>
            </a:r>
            <a:endParaRPr lang="de-DE" sz="1600" dirty="0">
              <a:ea typeface="+mn-ea"/>
              <a:cs typeface="+mn-cs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ea typeface="+mn-ea"/>
                <a:cs typeface="+mn-cs"/>
              </a:rPr>
              <a:t>Fast </a:t>
            </a:r>
            <a:r>
              <a:rPr lang="de-DE" sz="1600" dirty="0" err="1">
                <a:ea typeface="+mn-ea"/>
                <a:cs typeface="+mn-cs"/>
              </a:rPr>
              <a:t>development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of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cloud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gaming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systems</a:t>
            </a:r>
            <a:endParaRPr lang="de-DE" sz="1600" dirty="0">
              <a:ea typeface="+mn-ea"/>
              <a:cs typeface="+mn-cs"/>
            </a:endParaRP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>
                <a:ea typeface="+mn-ea"/>
                <a:cs typeface="+mn-cs"/>
              </a:rPr>
              <a:t>Individual </a:t>
            </a:r>
            <a:r>
              <a:rPr lang="de-DE" sz="1600" dirty="0" err="1">
                <a:ea typeface="+mn-ea"/>
                <a:cs typeface="+mn-cs"/>
              </a:rPr>
              <a:t>network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protocols</a:t>
            </a:r>
            <a:r>
              <a:rPr lang="de-DE" sz="1600" dirty="0">
                <a:ea typeface="+mn-ea"/>
                <a:cs typeface="+mn-cs"/>
              </a:rPr>
              <a:t> (packet </a:t>
            </a:r>
            <a:r>
              <a:rPr lang="de-DE" sz="1600" dirty="0" err="1">
                <a:ea typeface="+mn-ea"/>
                <a:cs typeface="+mn-cs"/>
              </a:rPr>
              <a:t>loss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influence</a:t>
            </a:r>
            <a:r>
              <a:rPr lang="de-DE" sz="1600" dirty="0">
                <a:ea typeface="+mn-ea"/>
                <a:cs typeface="+mn-cs"/>
              </a:rPr>
              <a:t>)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 err="1">
                <a:ea typeface="+mn-ea"/>
                <a:cs typeface="+mn-cs"/>
              </a:rPr>
              <a:t>Current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models</a:t>
            </a:r>
            <a:r>
              <a:rPr lang="de-DE" sz="1600" dirty="0">
                <a:ea typeface="+mn-ea"/>
                <a:cs typeface="+mn-cs"/>
              </a:rPr>
              <a:t> not </a:t>
            </a:r>
            <a:r>
              <a:rPr lang="de-DE" sz="1600" dirty="0" err="1">
                <a:ea typeface="+mn-ea"/>
                <a:cs typeface="+mn-cs"/>
              </a:rPr>
              <a:t>accurate</a:t>
            </a:r>
            <a:r>
              <a:rPr lang="de-DE" sz="1600" dirty="0">
                <a:ea typeface="+mn-ea"/>
                <a:cs typeface="+mn-cs"/>
              </a:rPr>
              <a:t> </a:t>
            </a:r>
            <a:r>
              <a:rPr lang="de-DE" sz="1600" dirty="0" err="1">
                <a:ea typeface="+mn-ea"/>
                <a:cs typeface="+mn-cs"/>
              </a:rPr>
              <a:t>for</a:t>
            </a:r>
            <a:r>
              <a:rPr lang="de-DE" sz="1600" dirty="0">
                <a:ea typeface="+mn-ea"/>
                <a:cs typeface="+mn-cs"/>
              </a:rPr>
              <a:t> GPU </a:t>
            </a:r>
            <a:r>
              <a:rPr lang="de-DE" sz="1600" dirty="0" err="1">
                <a:ea typeface="+mn-ea"/>
                <a:cs typeface="+mn-cs"/>
              </a:rPr>
              <a:t>encoding</a:t>
            </a:r>
            <a:endParaRPr lang="de-DE" sz="16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979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Thank you for your Attention!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	</a:t>
            </a:r>
          </a:p>
          <a:p>
            <a:r>
              <a:rPr lang="de-DE" dirty="0"/>
              <a:t>	</a:t>
            </a:r>
            <a:r>
              <a:rPr lang="en-US" sz="1600" dirty="0">
                <a:solidFill>
                  <a:schemeClr val="tx2"/>
                </a:solidFill>
              </a:rPr>
              <a:t>Ongoing Standardization Activities of </a:t>
            </a:r>
          </a:p>
          <a:p>
            <a:r>
              <a:rPr lang="en-US" sz="1600" dirty="0">
                <a:solidFill>
                  <a:schemeClr val="tx2"/>
                </a:solidFill>
              </a:rPr>
              <a:t>	Gaming Quality of Experience</a:t>
            </a:r>
          </a:p>
          <a:p>
            <a:r>
              <a:rPr lang="en-US" altLang="de-DE" sz="1600" dirty="0">
                <a:solidFill>
                  <a:schemeClr val="tx2"/>
                </a:solidFill>
              </a:rPr>
              <a:t>	</a:t>
            </a:r>
            <a:r>
              <a:rPr lang="en-US" altLang="de-DE" dirty="0">
                <a:solidFill>
                  <a:schemeClr val="accent5">
                    <a:lumMod val="50000"/>
                  </a:schemeClr>
                </a:solidFill>
              </a:rPr>
              <a:t>Steven Schmidt</a:t>
            </a:r>
            <a:endParaRPr lang="en-US" altLang="de-DE" dirty="0">
              <a:solidFill>
                <a:srgbClr val="717171"/>
              </a:solidFill>
            </a:endParaRPr>
          </a:p>
          <a:p>
            <a:r>
              <a:rPr lang="en-US" altLang="de-DE" dirty="0">
                <a:solidFill>
                  <a:srgbClr val="717171"/>
                </a:solidFill>
              </a:rPr>
              <a:t> </a:t>
            </a:r>
          </a:p>
          <a:p>
            <a:endParaRPr lang="de-DE" sz="1600" dirty="0"/>
          </a:p>
          <a:p>
            <a:r>
              <a:rPr lang="de-DE" sz="1600" dirty="0">
                <a:solidFill>
                  <a:schemeClr val="tx2"/>
                </a:solidFill>
              </a:rPr>
              <a:t>	</a:t>
            </a:r>
            <a:r>
              <a:rPr lang="en-US" sz="1600" dirty="0">
                <a:solidFill>
                  <a:schemeClr val="tx2"/>
                </a:solidFill>
              </a:rPr>
              <a:t>We are always searching for collaborations </a:t>
            </a:r>
            <a:r>
              <a:rPr 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de-DE" sz="1600" dirty="0">
              <a:solidFill>
                <a:srgbClr val="C00000"/>
              </a:solidFill>
            </a:endParaRPr>
          </a:p>
          <a:p>
            <a:pPr marL="441325" lvl="1" indent="0">
              <a:buNone/>
            </a:pPr>
            <a:br>
              <a:rPr lang="en-US" altLang="de-DE" dirty="0">
                <a:solidFill>
                  <a:srgbClr val="C00000"/>
                </a:solidFill>
              </a:rPr>
            </a:br>
            <a:endParaRPr lang="de-DE" dirty="0"/>
          </a:p>
          <a:p>
            <a:endParaRPr lang="de-DE" dirty="0"/>
          </a:p>
          <a:p>
            <a:r>
              <a:rPr lang="de-DE" dirty="0"/>
              <a:t>		</a:t>
            </a:r>
            <a:r>
              <a:rPr lang="de-DE" dirty="0" err="1"/>
              <a:t>Visit</a:t>
            </a:r>
            <a:r>
              <a:rPr lang="de-DE" dirty="0"/>
              <a:t> </a:t>
            </a:r>
          </a:p>
          <a:p>
            <a:r>
              <a:rPr lang="de-DE" dirty="0"/>
              <a:t>		www.qu.tu-berlin.de </a:t>
            </a:r>
          </a:p>
          <a:p>
            <a:r>
              <a:rPr lang="de-DE" dirty="0"/>
              <a:t>		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99A9F41-36D9-4064-90C9-A821A7F2FEA7}" type="slidenum">
              <a:rPr lang="de-DE" altLang="de-DE" smtClean="0"/>
              <a:pPr/>
              <a:t>19</a:t>
            </a:fld>
            <a:endParaRPr lang="de-DE" alt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CC423C2-5962-4F88-86F7-A8C3C0763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564904"/>
            <a:ext cx="2743583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2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dirty="0"/>
              <a:t>Motivation (I) – What is Cloud Gaming?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CC8DCF-69CB-41DF-AD0C-B9EE1D9EA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67605"/>
            <a:ext cx="7092176" cy="34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7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556792"/>
            <a:ext cx="8061325" cy="35856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16832"/>
            <a:ext cx="8061325" cy="3641725"/>
          </a:xfrm>
        </p:spPr>
        <p:txBody>
          <a:bodyPr/>
          <a:lstStyle/>
          <a:p>
            <a:r>
              <a:rPr lang="en-US" sz="1100" dirty="0"/>
              <a:t>[1] H.B. Duran, </a:t>
            </a:r>
            <a:r>
              <a:rPr lang="en-US" sz="1100" dirty="0" err="1"/>
              <a:t>Newzoo</a:t>
            </a:r>
            <a:r>
              <a:rPr lang="en-US" sz="1100" dirty="0"/>
              <a:t> quarterly update of its Global Games Market Report, 2018, URL: </a:t>
            </a:r>
            <a:r>
              <a:rPr lang="en-US" sz="1100" dirty="0">
                <a:hlinkClick r:id="rId2"/>
              </a:rPr>
              <a:t>http://www.alistdaily.com/entertainment/mobile-games-market-newzoo-april-2018/</a:t>
            </a:r>
            <a:r>
              <a:rPr lang="en-US" sz="1100" dirty="0"/>
              <a:t> (last accessed: 10.11.2018)</a:t>
            </a:r>
          </a:p>
          <a:p>
            <a:r>
              <a:rPr lang="en-US" sz="1100" dirty="0"/>
              <a:t>[2] S. </a:t>
            </a:r>
            <a:r>
              <a:rPr lang="en-US" sz="1100" dirty="0" err="1"/>
              <a:t>Möller</a:t>
            </a:r>
            <a:r>
              <a:rPr lang="en-US" sz="1100" dirty="0"/>
              <a:t>, S. Schmidt, and J. Beyer, “Gaming taxonomy: An overview of concepts and evaluation methods for computer gaming </a:t>
            </a:r>
            <a:r>
              <a:rPr lang="en-US" sz="1100" dirty="0" err="1"/>
              <a:t>qoe</a:t>
            </a:r>
            <a:r>
              <a:rPr lang="en-US" sz="1100" dirty="0"/>
              <a:t>,” in </a:t>
            </a:r>
            <a:r>
              <a:rPr lang="en-US" sz="1100" i="1" dirty="0"/>
              <a:t>Quality of Multimedia Experience (</a:t>
            </a:r>
            <a:r>
              <a:rPr lang="en-US" sz="1100" i="1" dirty="0" err="1"/>
              <a:t>QoMEX</a:t>
            </a:r>
            <a:r>
              <a:rPr lang="en-US" sz="1100" i="1" dirty="0"/>
              <a:t>), 2013 Fifth International Workshop on</a:t>
            </a:r>
            <a:r>
              <a:rPr lang="en-US" sz="1100" dirty="0"/>
              <a:t>, 2013. </a:t>
            </a:r>
          </a:p>
          <a:p>
            <a:r>
              <a:rPr lang="en-US" sz="1100" dirty="0"/>
              <a:t>[3] S. </a:t>
            </a:r>
            <a:r>
              <a:rPr lang="en-US" sz="1100" dirty="0" err="1"/>
              <a:t>Möller</a:t>
            </a:r>
            <a:r>
              <a:rPr lang="en-US" sz="1100" dirty="0"/>
              <a:t>, S. Schmidt, and S. </a:t>
            </a:r>
            <a:r>
              <a:rPr lang="en-US" sz="1100" dirty="0" err="1"/>
              <a:t>Zadtootaghaj</a:t>
            </a:r>
            <a:r>
              <a:rPr lang="en-US" sz="1100" dirty="0"/>
              <a:t>, “New ITU-T Standards for Gaming </a:t>
            </a:r>
            <a:r>
              <a:rPr lang="en-US" sz="1100" dirty="0" err="1"/>
              <a:t>QoE</a:t>
            </a:r>
            <a:r>
              <a:rPr lang="en-US" sz="1100" dirty="0"/>
              <a:t> Evaluation and Management,” in </a:t>
            </a:r>
            <a:r>
              <a:rPr lang="en-US" sz="1100" i="1" dirty="0"/>
              <a:t>Quality of Multimedia Experience (</a:t>
            </a:r>
            <a:r>
              <a:rPr lang="en-US" sz="1100" i="1" dirty="0" err="1"/>
              <a:t>QoMEX</a:t>
            </a:r>
            <a:r>
              <a:rPr lang="en-US" sz="1100" i="1" dirty="0"/>
              <a:t>), 2018 Tenth International Workshop on</a:t>
            </a:r>
            <a:r>
              <a:rPr lang="en-US" sz="1100" dirty="0"/>
              <a:t>, 2018. </a:t>
            </a:r>
          </a:p>
          <a:p>
            <a:r>
              <a:rPr lang="de-DE" sz="1100" dirty="0"/>
              <a:t>[</a:t>
            </a:r>
            <a:r>
              <a:rPr lang="en-US" sz="1100" dirty="0"/>
              <a:t>4] J. Beyer, “Quality-influencing factors in mobile gaming”, </a:t>
            </a:r>
            <a:r>
              <a:rPr lang="en-US" sz="1100" dirty="0">
                <a:hlinkClick r:id="rId3"/>
              </a:rPr>
              <a:t>http://dx.doi.org/10.14279/depositonce-6406</a:t>
            </a:r>
            <a:r>
              <a:rPr lang="en-US" sz="1100" dirty="0"/>
              <a:t>, Dissertation, 2017.</a:t>
            </a:r>
          </a:p>
          <a:p>
            <a:r>
              <a:rPr lang="de-DE" sz="1100" dirty="0"/>
              <a:t>[</a:t>
            </a:r>
            <a:r>
              <a:rPr lang="en-US" sz="1100" dirty="0"/>
              <a:t>5] International Telecommunication Union, Study Group 12 (Source: Deutsche Telekom AG), “G.1032: G.1032 : Influence factors on gaming quality of experience” , Geneva, 2017. </a:t>
            </a:r>
          </a:p>
          <a:p>
            <a:r>
              <a:rPr lang="de-DE" sz="1100" dirty="0"/>
              <a:t>[</a:t>
            </a:r>
            <a:r>
              <a:rPr lang="en-US" sz="1100" dirty="0"/>
              <a:t>6] International Telecommunication Union, Study Group 12 (Source: Deutsche Telekom AG), “P.809 : Subjective evaluation methods for gaming quality” , Geneva, 2018. </a:t>
            </a:r>
          </a:p>
          <a:p>
            <a:r>
              <a:rPr lang="de-DE" sz="1100" dirty="0"/>
              <a:t>[7] </a:t>
            </a:r>
            <a:r>
              <a:rPr lang="en-US" sz="1100" dirty="0"/>
              <a:t>S. Schmidt, and S. </a:t>
            </a:r>
            <a:r>
              <a:rPr lang="en-US" sz="1100" dirty="0" err="1"/>
              <a:t>Zadtootaghaj</a:t>
            </a:r>
            <a:r>
              <a:rPr lang="en-US" sz="1100" dirty="0"/>
              <a:t>, S. </a:t>
            </a:r>
            <a:r>
              <a:rPr lang="en-US" sz="1100" dirty="0" err="1"/>
              <a:t>Möller</a:t>
            </a:r>
            <a:r>
              <a:rPr lang="en-US" sz="1100" dirty="0"/>
              <a:t>, “A Comparison of Interactive and Passive Quality Assessment for Gaming Research,” in </a:t>
            </a:r>
            <a:r>
              <a:rPr lang="en-US" sz="1100" i="1" dirty="0"/>
              <a:t>Quality of Multimedia Experience (</a:t>
            </a:r>
            <a:r>
              <a:rPr lang="en-US" sz="1100" i="1" dirty="0" err="1"/>
              <a:t>QoMEX</a:t>
            </a:r>
            <a:r>
              <a:rPr lang="en-US" sz="1100" i="1" dirty="0"/>
              <a:t>), 2018 Tenth International Workshop on</a:t>
            </a:r>
            <a:r>
              <a:rPr lang="en-US" sz="1100" dirty="0"/>
              <a:t>, 2018. </a:t>
            </a:r>
          </a:p>
          <a:p>
            <a:r>
              <a:rPr lang="de-DE" sz="1100" dirty="0"/>
              <a:t>[</a:t>
            </a:r>
            <a:r>
              <a:rPr lang="en-US" sz="1100" dirty="0"/>
              <a:t>8] International Telecommunication Union, Study Group 12 (Source: Deutsche Telekom AG), “ITU-T Contribution SG12-C200: Requirement Specification and Possible Structure for an Opinion Model Predicting Gaming </a:t>
            </a:r>
            <a:r>
              <a:rPr lang="en-US" sz="1100" dirty="0" err="1"/>
              <a:t>QoE</a:t>
            </a:r>
            <a:r>
              <a:rPr lang="en-US" sz="1100" dirty="0"/>
              <a:t> (G.OMG)”, Geneva, 2018.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899A9F41-36D9-4064-90C9-A821A7F2FEA7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679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3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dirty="0"/>
              <a:t>Motivation (II)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7" y="2667595"/>
            <a:ext cx="7992889" cy="3641725"/>
          </a:xfrm>
        </p:spPr>
        <p:txBody>
          <a:bodyPr/>
          <a:lstStyle/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altLang="de-DE" sz="2000" dirty="0"/>
              <a:t>2.3 billion gamers will spend $137.9 billion on video games in 2018</a:t>
            </a:r>
            <a:r>
              <a:rPr lang="en-US" altLang="de-DE" sz="2000" baseline="30000" dirty="0"/>
              <a:t>[1]</a:t>
            </a:r>
          </a:p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altLang="de-DE" sz="2000" dirty="0"/>
              <a:t>Cloud Gaming is one of the most challenging online service</a:t>
            </a:r>
          </a:p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en-US" altLang="de-DE" sz="2000" dirty="0"/>
              <a:t>Companies in the past could not provide acceptable </a:t>
            </a:r>
            <a:r>
              <a:rPr lang="en-US" altLang="de-DE" sz="2000" dirty="0" err="1"/>
              <a:t>QoE</a:t>
            </a:r>
            <a:endParaRPr lang="en-US" altLang="de-DE" sz="2000" dirty="0"/>
          </a:p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de-DE" altLang="de-DE" sz="2000" dirty="0" err="1"/>
              <a:t>Identification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of</a:t>
            </a:r>
            <a:r>
              <a:rPr lang="de-DE" altLang="de-DE" sz="2000" dirty="0"/>
              <a:t> relevant </a:t>
            </a:r>
            <a:r>
              <a:rPr lang="de-DE" altLang="de-DE" sz="2000" dirty="0" err="1"/>
              <a:t>influencing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factors</a:t>
            </a:r>
            <a:endParaRPr lang="de-DE" altLang="de-DE" sz="2000" dirty="0"/>
          </a:p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de-DE" altLang="de-DE" sz="2000" dirty="0" err="1"/>
              <a:t>Investigate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methods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for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gaming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QoE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assessment</a:t>
            </a:r>
            <a:endParaRPr lang="de-DE" altLang="de-DE" sz="2000" dirty="0"/>
          </a:p>
          <a:p>
            <a:pPr marL="285750" indent="-285750">
              <a:spcAft>
                <a:spcPts val="1500"/>
              </a:spcAft>
              <a:buFont typeface="Wingdings" panose="05000000000000000000" pitchFamily="2" charset="2"/>
              <a:buChar char="§"/>
            </a:pPr>
            <a:r>
              <a:rPr lang="de-DE" altLang="de-DE" sz="2000" dirty="0" err="1"/>
              <a:t>Apply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this</a:t>
            </a:r>
            <a:r>
              <a:rPr lang="de-DE" altLang="de-DE" sz="2000" dirty="0"/>
              <a:t> </a:t>
            </a:r>
            <a:r>
              <a:rPr lang="de-DE" altLang="de-DE" sz="2000" dirty="0" err="1"/>
              <a:t>knowledge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to</a:t>
            </a:r>
            <a:r>
              <a:rPr lang="de-DE" altLang="de-DE" sz="2000" dirty="0"/>
              <a:t> </a:t>
            </a:r>
            <a:r>
              <a:rPr lang="de-DE" altLang="de-DE" sz="2000" dirty="0" err="1"/>
              <a:t>develop</a:t>
            </a:r>
            <a:r>
              <a:rPr lang="de-DE" altLang="de-DE" sz="2000" dirty="0"/>
              <a:t> a </a:t>
            </a:r>
            <a:r>
              <a:rPr lang="de-DE" altLang="de-DE" sz="2000" dirty="0" err="1"/>
              <a:t>gaming</a:t>
            </a:r>
            <a:r>
              <a:rPr lang="de-DE" altLang="de-DE" sz="2000" dirty="0"/>
              <a:t> </a:t>
            </a:r>
            <a:r>
              <a:rPr lang="de-DE" altLang="de-DE" sz="2000" dirty="0" err="1"/>
              <a:t>QoE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opinion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model</a:t>
            </a:r>
            <a:endParaRPr lang="en-US" alt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altLang="de-DE" sz="2000" dirty="0"/>
          </a:p>
          <a:p>
            <a:pPr marL="0" indent="0"/>
            <a:r>
              <a:rPr lang="de-DE" altLang="de-DE" sz="1100" dirty="0"/>
              <a:t>[1]</a:t>
            </a:r>
            <a:r>
              <a:rPr lang="en-US" altLang="de-DE" sz="1100" dirty="0"/>
              <a:t> </a:t>
            </a:r>
            <a:r>
              <a:rPr lang="en-US" sz="1100" dirty="0" err="1"/>
              <a:t>Newzoo</a:t>
            </a:r>
            <a:r>
              <a:rPr lang="en-US" sz="1100" dirty="0"/>
              <a:t> quarterly update of its Global Games Market Report 2018</a:t>
            </a:r>
            <a:endParaRPr lang="de-DE" altLang="de-DE" sz="1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0" t="30113" r="28821" b="54415"/>
          <a:stretch/>
        </p:blipFill>
        <p:spPr bwMode="auto">
          <a:xfrm>
            <a:off x="4056176" y="1592569"/>
            <a:ext cx="1028471" cy="62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57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DC606D2-0A0E-4985-ABE3-0DCC6EE25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314" y="1700808"/>
            <a:ext cx="3399110" cy="25922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4</a:t>
            </a:fld>
            <a:endParaRPr lang="de-DE" altLang="de-DE" dirty="0"/>
          </a:p>
        </p:txBody>
      </p:sp>
      <p:sp>
        <p:nvSpPr>
          <p:cNvPr id="10" name="OTLSHAPE_TB_00000000000000000000000000000000_ScaleContainer">
            <a:extLst>
              <a:ext uri="{FF2B5EF4-FFF2-40B4-BE49-F238E27FC236}">
                <a16:creationId xmlns:a16="http://schemas.microsoft.com/office/drawing/2014/main" id="{9B9384D9-F756-47EB-8D1B-31387D86B5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2800" y="5373216"/>
            <a:ext cx="75184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1E582-6F4C-40AD-B5D6-6935CB0280F6}"/>
              </a:ext>
            </a:extLst>
          </p:cNvPr>
          <p:cNvSpPr txBox="1"/>
          <p:nvPr/>
        </p:nvSpPr>
        <p:spPr>
          <a:xfrm>
            <a:off x="1115616" y="5379050"/>
            <a:ext cx="69127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2013</a:t>
            </a:r>
            <a:r>
              <a:rPr lang="de-DE" sz="1800" dirty="0"/>
              <a:t>    |    2014    |    2015    |    2016    |    2017    |    2018</a:t>
            </a:r>
            <a:endParaRPr lang="en-US" sz="18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8" y="2207158"/>
            <a:ext cx="446449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 err="1"/>
              <a:t>Collaboration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Berlin Institute </a:t>
            </a:r>
            <a:r>
              <a:rPr lang="de-DE" sz="1600" dirty="0" err="1"/>
              <a:t>of</a:t>
            </a:r>
            <a:r>
              <a:rPr lang="de-DE" sz="1600" dirty="0"/>
              <a:t> Technology and T-Labs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Investigation </a:t>
            </a:r>
            <a:r>
              <a:rPr lang="de-DE" sz="1600" dirty="0" err="1"/>
              <a:t>of</a:t>
            </a:r>
            <a:r>
              <a:rPr lang="de-DE" sz="1600" dirty="0"/>
              <a:t> QoS and </a:t>
            </a:r>
            <a:r>
              <a:rPr lang="de-DE" sz="1600" b="1" dirty="0" err="1"/>
              <a:t>QoE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OnLive</a:t>
            </a:r>
            <a:r>
              <a:rPr lang="de-DE" sz="1600" dirty="0"/>
              <a:t>    (D. Pommer)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Dissertation </a:t>
            </a:r>
            <a:r>
              <a:rPr lang="de-DE" sz="1600" dirty="0" err="1"/>
              <a:t>about</a:t>
            </a:r>
            <a:r>
              <a:rPr lang="de-DE" sz="1600" dirty="0"/>
              <a:t> </a:t>
            </a:r>
            <a:r>
              <a:rPr lang="de-DE" sz="1600" b="1" dirty="0" err="1"/>
              <a:t>influencing</a:t>
            </a:r>
            <a:r>
              <a:rPr lang="de-DE" sz="1600" b="1" dirty="0"/>
              <a:t> </a:t>
            </a:r>
            <a:r>
              <a:rPr lang="de-DE" sz="1600" b="1" dirty="0" err="1"/>
              <a:t>factors</a:t>
            </a:r>
            <a:r>
              <a:rPr lang="de-DE" sz="1600" dirty="0"/>
              <a:t>       (J. Beyer)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 err="1"/>
              <a:t>Taxonomy</a:t>
            </a:r>
            <a:r>
              <a:rPr lang="de-DE" sz="1600" dirty="0"/>
              <a:t> </a:t>
            </a:r>
            <a:r>
              <a:rPr lang="de-DE" sz="1600" dirty="0" err="1"/>
              <a:t>defining</a:t>
            </a:r>
            <a:r>
              <a:rPr lang="de-DE" sz="1600" dirty="0"/>
              <a:t> </a:t>
            </a:r>
            <a:r>
              <a:rPr lang="de-DE" sz="1600" dirty="0" err="1"/>
              <a:t>gaming</a:t>
            </a:r>
            <a:r>
              <a:rPr lang="de-DE" sz="1600" dirty="0"/>
              <a:t> </a:t>
            </a:r>
            <a:r>
              <a:rPr lang="de-DE" sz="1600" dirty="0" err="1"/>
              <a:t>QoE</a:t>
            </a:r>
            <a:r>
              <a:rPr lang="de-DE" sz="1600" dirty="0"/>
              <a:t>                (S. Möller, S. Schmidt)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69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5</a:t>
            </a:fld>
            <a:endParaRPr lang="de-DE" altLang="de-DE" dirty="0"/>
          </a:p>
        </p:txBody>
      </p:sp>
      <p:grpSp>
        <p:nvGrpSpPr>
          <p:cNvPr id="59" name="Group 94">
            <a:extLst>
              <a:ext uri="{FF2B5EF4-FFF2-40B4-BE49-F238E27FC236}">
                <a16:creationId xmlns:a16="http://schemas.microsoft.com/office/drawing/2014/main" id="{081B1A0B-D352-4E77-86C3-35EB1AF1F24E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2371131"/>
            <a:ext cx="7878762" cy="985859"/>
            <a:chOff x="388304" y="830846"/>
            <a:chExt cx="8059661" cy="1007963"/>
          </a:xfrm>
        </p:grpSpPr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713B46A0-93D3-49BB-A982-A3B4288B156D}"/>
                </a:ext>
              </a:extLst>
            </p:cNvPr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88304" y="830846"/>
              <a:ext cx="8059661" cy="1007963"/>
            </a:xfrm>
            <a:prstGeom prst="rect">
              <a:avLst/>
            </a:prstGeom>
            <a:solidFill>
              <a:srgbClr val="DDDDDD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b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 dirty="0">
                <a:latin typeface="Tele-GroteskHal" pitchFamily="2" charset="0"/>
              </a:endParaRPr>
            </a:p>
          </p:txBody>
        </p:sp>
        <p:sp>
          <p:nvSpPr>
            <p:cNvPr id="61" name="Text Box 137">
              <a:extLst>
                <a:ext uri="{FF2B5EF4-FFF2-40B4-BE49-F238E27FC236}">
                  <a16:creationId xmlns:a16="http://schemas.microsoft.com/office/drawing/2014/main" id="{3B3C329F-6873-4FC6-8A0D-9E241360A6CC}"/>
                </a:ext>
              </a:extLst>
            </p:cNvPr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rot="5400000">
              <a:off x="578561" y="1231363"/>
              <a:ext cx="65" cy="1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400" dirty="0">
                <a:latin typeface="Tele-GroteskUlt" pitchFamily="2" charset="0"/>
              </a:endParaRPr>
            </a:p>
          </p:txBody>
        </p:sp>
        <p:grpSp>
          <p:nvGrpSpPr>
            <p:cNvPr id="62" name="Group 2">
              <a:extLst>
                <a:ext uri="{FF2B5EF4-FFF2-40B4-BE49-F238E27FC236}">
                  <a16:creationId xmlns:a16="http://schemas.microsoft.com/office/drawing/2014/main" id="{2F979665-016F-4BBB-9F64-FBC4E46090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913" y="955078"/>
              <a:ext cx="7605159" cy="776413"/>
              <a:chOff x="580913" y="955078"/>
              <a:chExt cx="7605159" cy="776413"/>
            </a:xfrm>
          </p:grpSpPr>
          <p:sp>
            <p:nvSpPr>
              <p:cNvPr id="93" name="Rectangle 2">
                <a:extLst>
                  <a:ext uri="{FF2B5EF4-FFF2-40B4-BE49-F238E27FC236}">
                    <a16:creationId xmlns:a16="http://schemas.microsoft.com/office/drawing/2014/main" id="{C1851E24-2D0D-453E-9646-2A0613525C4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202760" y="955078"/>
                <a:ext cx="2189920" cy="75092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 anchorCtr="1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600">
                  <a:latin typeface="Tele-GroteskHal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600">
                    <a:latin typeface="Tele-GroteskHal" pitchFamily="2" charset="0"/>
                  </a:rPr>
                  <a:t>User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600">
                  <a:latin typeface="Tele-GroteskHal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</p:txBody>
          </p:sp>
          <p:sp>
            <p:nvSpPr>
              <p:cNvPr id="94" name="Rectangle 3">
                <a:extLst>
                  <a:ext uri="{FF2B5EF4-FFF2-40B4-BE49-F238E27FC236}">
                    <a16:creationId xmlns:a16="http://schemas.microsoft.com/office/drawing/2014/main" id="{BDACC62D-1F89-4D30-8F50-D707190E781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617349" y="955078"/>
                <a:ext cx="2154135" cy="75092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0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600">
                    <a:latin typeface="Tele-GroteskHal" pitchFamily="2" charset="0"/>
                  </a:rPr>
                  <a:t>System</a:t>
                </a:r>
              </a:p>
            </p:txBody>
          </p:sp>
          <p:sp>
            <p:nvSpPr>
              <p:cNvPr id="95" name="Rectangle 35">
                <a:extLst>
                  <a:ext uri="{FF2B5EF4-FFF2-40B4-BE49-F238E27FC236}">
                    <a16:creationId xmlns:a16="http://schemas.microsoft.com/office/drawing/2014/main" id="{1E8EEE04-6D0C-4EDD-9CC7-A0D25E7560C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681673" y="1207402"/>
                <a:ext cx="980865" cy="47881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Game genre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Game structure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Game rules</a:t>
                </a:r>
              </a:p>
            </p:txBody>
          </p:sp>
          <p:sp>
            <p:nvSpPr>
              <p:cNvPr id="96" name="Rectangle 36">
                <a:extLst>
                  <a:ext uri="{FF2B5EF4-FFF2-40B4-BE49-F238E27FC236}">
                    <a16:creationId xmlns:a16="http://schemas.microsoft.com/office/drawing/2014/main" id="{C313CB64-CD44-4042-8520-1AA151BB61C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33992" y="1207402"/>
                <a:ext cx="982490" cy="47881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Server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Channel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Player &amp; device</a:t>
                </a:r>
              </a:p>
            </p:txBody>
          </p:sp>
          <p:sp>
            <p:nvSpPr>
              <p:cNvPr id="97" name="Rectangle 114">
                <a:extLst>
                  <a:ext uri="{FF2B5EF4-FFF2-40B4-BE49-F238E27FC236}">
                    <a16:creationId xmlns:a16="http://schemas.microsoft.com/office/drawing/2014/main" id="{626A8B03-689C-451B-894D-F14371CD5CE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268484" y="1207402"/>
                <a:ext cx="1076679" cy="47881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Experience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Playing style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Intrinsic </a:t>
                </a:r>
                <a:r>
                  <a:rPr lang="en-US" altLang="en-US" sz="1050" dirty="0" err="1">
                    <a:latin typeface="Tele-GroteskFet" pitchFamily="2" charset="0"/>
                  </a:rPr>
                  <a:t>motivat</a:t>
                </a:r>
                <a:r>
                  <a:rPr lang="en-US" altLang="en-US" sz="1050" dirty="0">
                    <a:latin typeface="Tele-GroteskFet" pitchFamily="2" charset="0"/>
                  </a:rPr>
                  <a:t>.</a:t>
                </a:r>
              </a:p>
            </p:txBody>
          </p:sp>
          <p:sp>
            <p:nvSpPr>
              <p:cNvPr id="98" name="Rectangle 115">
                <a:extLst>
                  <a:ext uri="{FF2B5EF4-FFF2-40B4-BE49-F238E27FC236}">
                    <a16:creationId xmlns:a16="http://schemas.microsoft.com/office/drawing/2014/main" id="{7CA9EEE7-B517-4213-B5A7-448FFAE65E2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413935" y="1206953"/>
                <a:ext cx="944553" cy="47926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000">
                    <a:latin typeface="Tele-GroteskFet" pitchFamily="2" charset="0"/>
                  </a:rPr>
                  <a:t>Static factors</a:t>
                </a:r>
                <a:br>
                  <a:rPr lang="en-US" altLang="en-US" sz="1000">
                    <a:latin typeface="Tele-GroteskFet" pitchFamily="2" charset="0"/>
                  </a:rPr>
                </a:br>
                <a:r>
                  <a:rPr lang="en-US" altLang="en-US" sz="1000">
                    <a:latin typeface="Tele-GroteskFet" pitchFamily="2" charset="0"/>
                  </a:rPr>
                  <a:t>Dynamic factors</a:t>
                </a:r>
              </a:p>
            </p:txBody>
          </p:sp>
          <p:sp>
            <p:nvSpPr>
              <p:cNvPr id="99" name="Rectangle 119">
                <a:extLst>
                  <a:ext uri="{FF2B5EF4-FFF2-40B4-BE49-F238E27FC236}">
                    <a16:creationId xmlns:a16="http://schemas.microsoft.com/office/drawing/2014/main" id="{6AC66FAE-D4CF-43F0-BF6C-DF233A2E399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6033150" y="955078"/>
                <a:ext cx="2152922" cy="750921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 anchorCtr="1"/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br>
                  <a:rPr lang="en-US" altLang="en-US" sz="1600">
                    <a:latin typeface="Tele-GroteskHal" pitchFamily="2" charset="0"/>
                  </a:rPr>
                </a:br>
                <a:r>
                  <a:rPr lang="en-US" altLang="en-US" sz="1600">
                    <a:latin typeface="Tele-GroteskHal" pitchFamily="2" charset="0"/>
                  </a:rPr>
                  <a:t>Context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600">
                  <a:latin typeface="Tele-GroteskHal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endParaRPr lang="en-US" altLang="en-US" sz="1200">
                  <a:latin typeface="Tele-GroteskFet" pitchFamily="2" charset="0"/>
                </a:endParaRPr>
              </a:p>
            </p:txBody>
          </p:sp>
          <p:sp>
            <p:nvSpPr>
              <p:cNvPr id="100" name="Rectangle 120">
                <a:extLst>
                  <a:ext uri="{FF2B5EF4-FFF2-40B4-BE49-F238E27FC236}">
                    <a16:creationId xmlns:a16="http://schemas.microsoft.com/office/drawing/2014/main" id="{97386180-F219-4B4A-AA12-B47E9707CB0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073751" y="1247979"/>
                <a:ext cx="928899" cy="438235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Physic. &amp; social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environment</a:t>
                </a:r>
              </a:p>
            </p:txBody>
          </p:sp>
          <p:sp>
            <p:nvSpPr>
              <p:cNvPr id="101" name="Rectangle 121">
                <a:extLst>
                  <a:ext uri="{FF2B5EF4-FFF2-40B4-BE49-F238E27FC236}">
                    <a16:creationId xmlns:a16="http://schemas.microsoft.com/office/drawing/2014/main" id="{F515B9EB-774F-4796-959C-B4386FAE558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7051369" y="1247979"/>
                <a:ext cx="1091294" cy="438235"/>
              </a:xfrm>
              <a:prstGeom prst="rect">
                <a:avLst/>
              </a:prstGeom>
              <a:solidFill>
                <a:srgbClr val="A1CFD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90000"/>
                  </a:lnSpc>
                  <a:spcAft>
                    <a:spcPct val="30000"/>
                  </a:spcAft>
                  <a:defRPr/>
                </a:pPr>
                <a:r>
                  <a:rPr lang="en-US" altLang="en-US" sz="1050" dirty="0">
                    <a:latin typeface="Tele-GroteskFet" pitchFamily="2" charset="0"/>
                  </a:rPr>
                  <a:t>Extrinsic </a:t>
                </a:r>
                <a:r>
                  <a:rPr lang="en-US" altLang="en-US" sz="1050" dirty="0" err="1">
                    <a:latin typeface="Tele-GroteskFet" pitchFamily="2" charset="0"/>
                  </a:rPr>
                  <a:t>motivat</a:t>
                </a:r>
                <a:r>
                  <a:rPr lang="en-US" altLang="en-US" sz="1050" dirty="0">
                    <a:latin typeface="Tele-GroteskFet" pitchFamily="2" charset="0"/>
                  </a:rPr>
                  <a:t>.</a:t>
                </a:r>
                <a:br>
                  <a:rPr lang="en-US" altLang="en-US" sz="1050" dirty="0">
                    <a:latin typeface="Tele-GroteskFet" pitchFamily="2" charset="0"/>
                  </a:rPr>
                </a:br>
                <a:r>
                  <a:rPr lang="en-US" altLang="en-US" sz="1050" dirty="0">
                    <a:latin typeface="Tele-GroteskFet" pitchFamily="2" charset="0"/>
                  </a:rPr>
                  <a:t>Service factors</a:t>
                </a:r>
              </a:p>
            </p:txBody>
          </p:sp>
          <p:sp>
            <p:nvSpPr>
              <p:cNvPr id="102" name="Text Box 139">
                <a:extLst>
                  <a:ext uri="{FF2B5EF4-FFF2-40B4-BE49-F238E27FC236}">
                    <a16:creationId xmlns:a16="http://schemas.microsoft.com/office/drawing/2014/main" id="{090B6BE6-36B3-4883-AD51-DDDF85346EE9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 rot="5400000">
                <a:off x="394867" y="1148763"/>
                <a:ext cx="768774" cy="3966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ct val="25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25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ele-GroteskNor" pitchFamily="2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200" dirty="0">
                    <a:latin typeface="Tele-GroteskUlt" pitchFamily="2" charset="0"/>
                  </a:rPr>
                  <a:t>Influencing</a:t>
                </a:r>
              </a:p>
              <a:p>
                <a:pPr algn="ctr" eaLnBrk="1" hangingPunct="1">
                  <a:spcBef>
                    <a:spcPct val="0"/>
                  </a:spcBef>
                  <a:spcAft>
                    <a:spcPct val="30000"/>
                  </a:spcAft>
                  <a:buClrTx/>
                  <a:buSzTx/>
                  <a:buFontTx/>
                  <a:buNone/>
                </a:pPr>
                <a:r>
                  <a:rPr lang="en-US" altLang="en-US" sz="1200" dirty="0">
                    <a:latin typeface="Tele-GroteskUlt" pitchFamily="2" charset="0"/>
                  </a:rPr>
                  <a:t>factors</a:t>
                </a:r>
              </a:p>
            </p:txBody>
          </p:sp>
        </p:grpSp>
      </p:grpSp>
      <p:sp>
        <p:nvSpPr>
          <p:cNvPr id="156" name="Rectangle 2">
            <a:extLst>
              <a:ext uri="{FF2B5EF4-FFF2-40B4-BE49-F238E27FC236}">
                <a16:creationId xmlns:a16="http://schemas.microsoft.com/office/drawing/2014/main" id="{1C88512C-0DA0-4D27-8AA6-436651ACB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altLang="de-DE" b="1" dirty="0"/>
              <a:t>What is Gaming Quality of Experience?</a:t>
            </a:r>
          </a:p>
        </p:txBody>
      </p:sp>
      <p:grpSp>
        <p:nvGrpSpPr>
          <p:cNvPr id="157" name="Group 552959">
            <a:extLst>
              <a:ext uri="{FF2B5EF4-FFF2-40B4-BE49-F238E27FC236}">
                <a16:creationId xmlns:a16="http://schemas.microsoft.com/office/drawing/2014/main" id="{9002C568-6483-4DC7-91B5-57E1F757248C}"/>
              </a:ext>
            </a:extLst>
          </p:cNvPr>
          <p:cNvGrpSpPr>
            <a:grpSpLocks/>
          </p:cNvGrpSpPr>
          <p:nvPr/>
        </p:nvGrpSpPr>
        <p:grpSpPr bwMode="auto">
          <a:xfrm>
            <a:off x="611562" y="3473447"/>
            <a:ext cx="7878760" cy="2459037"/>
            <a:chOff x="388304" y="3460449"/>
            <a:chExt cx="8059661" cy="2629605"/>
          </a:xfrm>
        </p:grpSpPr>
        <p:sp>
          <p:nvSpPr>
            <p:cNvPr id="158" name="Rectangle 74">
              <a:extLst>
                <a:ext uri="{FF2B5EF4-FFF2-40B4-BE49-F238E27FC236}">
                  <a16:creationId xmlns:a16="http://schemas.microsoft.com/office/drawing/2014/main" id="{CF6031F5-BD3D-432B-8E8C-F51264CCDA9B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88304" y="3460449"/>
              <a:ext cx="8059661" cy="2629605"/>
            </a:xfrm>
            <a:prstGeom prst="rect">
              <a:avLst/>
            </a:prstGeom>
            <a:solidFill>
              <a:srgbClr val="DDDDDD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 anchorCtr="1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en-US" altLang="en-US" sz="1600" dirty="0">
                  <a:latin typeface="Tele-GroteskHal" pitchFamily="2" charset="0"/>
                </a:rPr>
                <a:t>    Hedonic					Pragmatic</a:t>
              </a:r>
            </a:p>
          </p:txBody>
        </p:sp>
        <p:sp>
          <p:nvSpPr>
            <p:cNvPr id="159" name="Rectangle 122">
              <a:extLst>
                <a:ext uri="{FF2B5EF4-FFF2-40B4-BE49-F238E27FC236}">
                  <a16:creationId xmlns:a16="http://schemas.microsoft.com/office/drawing/2014/main" id="{CE642058-B687-4FCA-BB2B-81E981E7B83A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792354" y="3585285"/>
              <a:ext cx="1565598" cy="688805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0" name="Freeform 87">
              <a:extLst>
                <a:ext uri="{FF2B5EF4-FFF2-40B4-BE49-F238E27FC236}">
                  <a16:creationId xmlns:a16="http://schemas.microsoft.com/office/drawing/2014/main" id="{EBFE6EA6-290F-4B22-A9DD-3B911D7D0511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01798" y="5185893"/>
              <a:ext cx="981765" cy="332422"/>
            </a:xfrm>
            <a:custGeom>
              <a:avLst/>
              <a:gdLst>
                <a:gd name="T0" fmla="*/ 0 w 1121"/>
                <a:gd name="T1" fmla="*/ 0 h 621"/>
                <a:gd name="T2" fmla="*/ 2147483646 w 1121"/>
                <a:gd name="T3" fmla="*/ 2147483646 h 621"/>
                <a:gd name="T4" fmla="*/ 0 60000 65536"/>
                <a:gd name="T5" fmla="*/ 0 60000 65536"/>
                <a:gd name="T6" fmla="*/ 0 w 1121"/>
                <a:gd name="T7" fmla="*/ 0 h 621"/>
                <a:gd name="T8" fmla="*/ 1121 w 1121"/>
                <a:gd name="T9" fmla="*/ 621 h 6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1" h="621">
                  <a:moveTo>
                    <a:pt x="0" y="0"/>
                  </a:moveTo>
                  <a:lnTo>
                    <a:pt x="1121" y="6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" name="Rectangle 108">
              <a:extLst>
                <a:ext uri="{FF2B5EF4-FFF2-40B4-BE49-F238E27FC236}">
                  <a16:creationId xmlns:a16="http://schemas.microsoft.com/office/drawing/2014/main" id="{79AAF32A-4480-46CD-B0B9-464A4883B7D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817143" y="4618577"/>
              <a:ext cx="1539753" cy="615170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2" name="Rectangle 106">
              <a:extLst>
                <a:ext uri="{FF2B5EF4-FFF2-40B4-BE49-F238E27FC236}">
                  <a16:creationId xmlns:a16="http://schemas.microsoft.com/office/drawing/2014/main" id="{2D3547C4-4839-4D21-9C00-D1D85A6A5BAB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88898" y="3584682"/>
              <a:ext cx="1892243" cy="876535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3" name="Rectangle 104">
              <a:extLst>
                <a:ext uri="{FF2B5EF4-FFF2-40B4-BE49-F238E27FC236}">
                  <a16:creationId xmlns:a16="http://schemas.microsoft.com/office/drawing/2014/main" id="{2DEF122E-5EEC-4E93-AC59-8FC881A260D3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512087" y="3585285"/>
              <a:ext cx="1565598" cy="688805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64" name="Text Box 37">
              <a:extLst>
                <a:ext uri="{FF2B5EF4-FFF2-40B4-BE49-F238E27FC236}">
                  <a16:creationId xmlns:a16="http://schemas.microsoft.com/office/drawing/2014/main" id="{B11F480D-98D5-4AE4-8678-7919F196FACC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59037" y="3584374"/>
              <a:ext cx="586246" cy="3836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Input</a:t>
              </a:r>
              <a:br>
                <a:rPr lang="de-DE" altLang="en-US" sz="1050" dirty="0">
                  <a:latin typeface="Tele-GroteskFet" pitchFamily="2" charset="0"/>
                </a:rPr>
              </a:br>
              <a:r>
                <a:rPr lang="de-DE" altLang="en-US" sz="1000" dirty="0" err="1">
                  <a:latin typeface="Tele-GroteskFet" pitchFamily="2" charset="0"/>
                </a:rPr>
                <a:t>quality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65" name="Text Box 38">
              <a:extLst>
                <a:ext uri="{FF2B5EF4-FFF2-40B4-BE49-F238E27FC236}">
                  <a16:creationId xmlns:a16="http://schemas.microsoft.com/office/drawing/2014/main" id="{6BA53A60-633A-4445-9CA0-59FEF33F980B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423465" y="3584374"/>
              <a:ext cx="652828" cy="3989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Output </a:t>
              </a:r>
              <a:r>
                <a:rPr lang="de-DE" altLang="en-US" sz="1050" dirty="0" err="1">
                  <a:latin typeface="Tele-GroteskFet" pitchFamily="2" charset="0"/>
                </a:rPr>
                <a:t>quality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66" name="Text Box 39">
              <a:extLst>
                <a:ext uri="{FF2B5EF4-FFF2-40B4-BE49-F238E27FC236}">
                  <a16:creationId xmlns:a16="http://schemas.microsoft.com/office/drawing/2014/main" id="{FDED2523-ABE1-4621-9B13-618ED1AB1FF5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75233" y="3584682"/>
              <a:ext cx="723023" cy="40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Interactive</a:t>
              </a:r>
              <a:br>
                <a:rPr lang="de-DE" altLang="en-US" sz="1200">
                  <a:latin typeface="Tele-GroteskFet" pitchFamily="2" charset="0"/>
                </a:rPr>
              </a:br>
              <a:r>
                <a:rPr lang="de-DE" altLang="en-US" sz="1200">
                  <a:latin typeface="Tele-GroteskFet" pitchFamily="2" charset="0"/>
                </a:rPr>
                <a:t>behavior</a:t>
              </a:r>
            </a:p>
          </p:txBody>
        </p:sp>
        <p:sp>
          <p:nvSpPr>
            <p:cNvPr id="167" name="Text Box 42">
              <a:extLst>
                <a:ext uri="{FF2B5EF4-FFF2-40B4-BE49-F238E27FC236}">
                  <a16:creationId xmlns:a16="http://schemas.microsoft.com/office/drawing/2014/main" id="{E5DAADA0-A60F-4145-8262-0524E6FA688F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1419" y="4120821"/>
              <a:ext cx="1239074" cy="3989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Interaction </a:t>
              </a:r>
              <a:r>
                <a:rPr lang="de-DE" altLang="en-US" sz="1050" dirty="0" err="1">
                  <a:latin typeface="Tele-GroteskFet" pitchFamily="2" charset="0"/>
                </a:rPr>
                <a:t>quality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68" name="Text Box 44">
              <a:extLst>
                <a:ext uri="{FF2B5EF4-FFF2-40B4-BE49-F238E27FC236}">
                  <a16:creationId xmlns:a16="http://schemas.microsoft.com/office/drawing/2014/main" id="{6F37460B-0AD3-4DCA-B170-CAF6C8B2A3D1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63065" y="3647963"/>
              <a:ext cx="761214" cy="24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Novelty</a:t>
              </a:r>
            </a:p>
          </p:txBody>
        </p:sp>
        <p:sp>
          <p:nvSpPr>
            <p:cNvPr id="169" name="Text Box 50">
              <a:extLst>
                <a:ext uri="{FF2B5EF4-FFF2-40B4-BE49-F238E27FC236}">
                  <a16:creationId xmlns:a16="http://schemas.microsoft.com/office/drawing/2014/main" id="{652E1D67-1C6D-4B57-ABDE-B934CC9CB496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69005" y="5794653"/>
              <a:ext cx="854747" cy="238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Acceptability</a:t>
              </a:r>
            </a:p>
          </p:txBody>
        </p:sp>
        <p:sp>
          <p:nvSpPr>
            <p:cNvPr id="170" name="Line 54">
              <a:extLst>
                <a:ext uri="{FF2B5EF4-FFF2-40B4-BE49-F238E27FC236}">
                  <a16:creationId xmlns:a16="http://schemas.microsoft.com/office/drawing/2014/main" id="{EF3BF641-57DA-4758-9347-9DBF37FE1B4D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5967679" y="3896538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" name="Line 55">
              <a:extLst>
                <a:ext uri="{FF2B5EF4-FFF2-40B4-BE49-F238E27FC236}">
                  <a16:creationId xmlns:a16="http://schemas.microsoft.com/office/drawing/2014/main" id="{91D5FCC4-E8DD-43AF-935E-1BDC62DAF45C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946490" y="3960142"/>
              <a:ext cx="326645" cy="187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2" name="Line 56">
              <a:extLst>
                <a:ext uri="{FF2B5EF4-FFF2-40B4-BE49-F238E27FC236}">
                  <a16:creationId xmlns:a16="http://schemas.microsoft.com/office/drawing/2014/main" id="{7D72E700-62C3-4528-9B2C-67F8EFD22DE3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466857" y="3960035"/>
              <a:ext cx="0" cy="1946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3" name="Line 57">
              <a:extLst>
                <a:ext uri="{FF2B5EF4-FFF2-40B4-BE49-F238E27FC236}">
                  <a16:creationId xmlns:a16="http://schemas.microsoft.com/office/drawing/2014/main" id="{B0CA1DE0-399C-41AD-B776-85D96EF0A261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4663096" y="3960142"/>
              <a:ext cx="260453" cy="1877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" name="Line 64">
              <a:extLst>
                <a:ext uri="{FF2B5EF4-FFF2-40B4-BE49-F238E27FC236}">
                  <a16:creationId xmlns:a16="http://schemas.microsoft.com/office/drawing/2014/main" id="{E191A3F8-39A3-41E5-AE30-44C48089102B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5022636" y="5233748"/>
              <a:ext cx="864820" cy="2845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" name="Line 65">
              <a:extLst>
                <a:ext uri="{FF2B5EF4-FFF2-40B4-BE49-F238E27FC236}">
                  <a16:creationId xmlns:a16="http://schemas.microsoft.com/office/drawing/2014/main" id="{80052AF8-AB92-459F-BB01-A863EBD96446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64699" y="4461216"/>
              <a:ext cx="2158" cy="157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6" name="Text Box 85">
              <a:extLst>
                <a:ext uri="{FF2B5EF4-FFF2-40B4-BE49-F238E27FC236}">
                  <a16:creationId xmlns:a16="http://schemas.microsoft.com/office/drawing/2014/main" id="{528DA0E6-C091-40C8-AD16-E37D1FF2AA90}"/>
                </a:ext>
              </a:extLst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21300" y="4618578"/>
              <a:ext cx="580977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Tension</a:t>
              </a:r>
            </a:p>
          </p:txBody>
        </p:sp>
        <p:sp>
          <p:nvSpPr>
            <p:cNvPr id="177" name="Text Box 90">
              <a:extLst>
                <a:ext uri="{FF2B5EF4-FFF2-40B4-BE49-F238E27FC236}">
                  <a16:creationId xmlns:a16="http://schemas.microsoft.com/office/drawing/2014/main" id="{7EBC884F-6E6B-4E5E-9464-4FBA6CAEBD6D}"/>
                </a:ext>
              </a:extLst>
            </p:cNvPr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464770" y="3625117"/>
              <a:ext cx="891548" cy="2444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 err="1">
                  <a:latin typeface="Tele-GroteskFet" pitchFamily="2" charset="0"/>
                </a:rPr>
                <a:t>Learnability</a:t>
              </a:r>
              <a:endParaRPr lang="de-DE" altLang="en-US" sz="1050" dirty="0">
                <a:latin typeface="Tele-GroteskFet" pitchFamily="2" charset="0"/>
              </a:endParaRPr>
            </a:p>
          </p:txBody>
        </p:sp>
        <p:sp>
          <p:nvSpPr>
            <p:cNvPr id="178" name="Text Box 97">
              <a:extLst>
                <a:ext uri="{FF2B5EF4-FFF2-40B4-BE49-F238E27FC236}">
                  <a16:creationId xmlns:a16="http://schemas.microsoft.com/office/drawing/2014/main" id="{AE06E14A-E56B-40EE-B3D6-4E123FDEEA3B}"/>
                </a:ext>
              </a:extLst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42511" y="3627365"/>
              <a:ext cx="782799" cy="24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Intuitivity</a:t>
              </a:r>
            </a:p>
          </p:txBody>
        </p:sp>
        <p:sp>
          <p:nvSpPr>
            <p:cNvPr id="179" name="Text Box 107">
              <a:extLst>
                <a:ext uri="{FF2B5EF4-FFF2-40B4-BE49-F238E27FC236}">
                  <a16:creationId xmlns:a16="http://schemas.microsoft.com/office/drawing/2014/main" id="{FCE73A7F-C0FC-49B5-AC65-FA88C146564B}"/>
                </a:ext>
              </a:extLst>
            </p:cNvPr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443465" y="4931923"/>
              <a:ext cx="726569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Immersion</a:t>
              </a:r>
            </a:p>
          </p:txBody>
        </p:sp>
        <p:sp>
          <p:nvSpPr>
            <p:cNvPr id="180" name="Text Box 111">
              <a:extLst>
                <a:ext uri="{FF2B5EF4-FFF2-40B4-BE49-F238E27FC236}">
                  <a16:creationId xmlns:a16="http://schemas.microsoft.com/office/drawing/2014/main" id="{1B0BBBFC-2D42-4700-83D3-9EE55654FDA9}"/>
                </a:ext>
              </a:extLst>
            </p:cNvPr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5400000">
              <a:off x="-143197" y="4711355"/>
              <a:ext cx="1626075" cy="174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latin typeface="Tele-GroteskUlt" pitchFamily="2" charset="0"/>
                </a:rPr>
                <a:t>Quality of Experience (</a:t>
              </a:r>
              <a:r>
                <a:rPr lang="en-US" altLang="en-US" sz="1400" dirty="0" err="1">
                  <a:latin typeface="Tele-GroteskUlt" pitchFamily="2" charset="0"/>
                </a:rPr>
                <a:t>QoE</a:t>
              </a:r>
              <a:r>
                <a:rPr lang="en-US" altLang="en-US" sz="1400" dirty="0">
                  <a:latin typeface="Tele-GroteskUlt" pitchFamily="2" charset="0"/>
                </a:rPr>
                <a:t>)</a:t>
              </a:r>
            </a:p>
          </p:txBody>
        </p:sp>
        <p:sp>
          <p:nvSpPr>
            <p:cNvPr id="181" name="Text Box 123">
              <a:extLst>
                <a:ext uri="{FF2B5EF4-FFF2-40B4-BE49-F238E27FC236}">
                  <a16:creationId xmlns:a16="http://schemas.microsoft.com/office/drawing/2014/main" id="{9B1C41A2-86CB-43F3-BC6B-6B79ECF70044}"/>
                </a:ext>
              </a:extLst>
            </p:cNvPr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249946" y="4035286"/>
              <a:ext cx="651852" cy="24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Appeal</a:t>
              </a:r>
            </a:p>
          </p:txBody>
        </p:sp>
        <p:sp>
          <p:nvSpPr>
            <p:cNvPr id="182" name="Text Box 131">
              <a:extLst>
                <a:ext uri="{FF2B5EF4-FFF2-40B4-BE49-F238E27FC236}">
                  <a16:creationId xmlns:a16="http://schemas.microsoft.com/office/drawing/2014/main" id="{B4D72CEB-49BC-42EA-B869-F9800B942C3C}"/>
                </a:ext>
              </a:extLst>
            </p:cNvPr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752257" y="3640831"/>
              <a:ext cx="906404" cy="25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Aesthetics</a:t>
              </a:r>
            </a:p>
          </p:txBody>
        </p:sp>
        <p:sp>
          <p:nvSpPr>
            <p:cNvPr id="183" name="Freeform 132">
              <a:extLst>
                <a:ext uri="{FF2B5EF4-FFF2-40B4-BE49-F238E27FC236}">
                  <a16:creationId xmlns:a16="http://schemas.microsoft.com/office/drawing/2014/main" id="{694B8C96-0C99-4BED-BE53-0F96A8D17D39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2159291" y="3897249"/>
              <a:ext cx="345352" cy="190491"/>
            </a:xfrm>
            <a:custGeom>
              <a:avLst/>
              <a:gdLst>
                <a:gd name="T0" fmla="*/ 0 w 240"/>
                <a:gd name="T1" fmla="*/ 0 h 138"/>
                <a:gd name="T2" fmla="*/ 2147483646 w 240"/>
                <a:gd name="T3" fmla="*/ 2147483646 h 138"/>
                <a:gd name="T4" fmla="*/ 0 60000 65536"/>
                <a:gd name="T5" fmla="*/ 0 60000 65536"/>
                <a:gd name="T6" fmla="*/ 0 w 240"/>
                <a:gd name="T7" fmla="*/ 0 h 138"/>
                <a:gd name="T8" fmla="*/ 240 w 240"/>
                <a:gd name="T9" fmla="*/ 138 h 1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138">
                  <a:moveTo>
                    <a:pt x="0" y="0"/>
                  </a:moveTo>
                  <a:lnTo>
                    <a:pt x="240" y="13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" name="Freeform 133">
              <a:extLst>
                <a:ext uri="{FF2B5EF4-FFF2-40B4-BE49-F238E27FC236}">
                  <a16:creationId xmlns:a16="http://schemas.microsoft.com/office/drawing/2014/main" id="{78599077-5956-45FE-B2DA-7F6FC210204B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2634151" y="3980071"/>
              <a:ext cx="345352" cy="107669"/>
            </a:xfrm>
            <a:custGeom>
              <a:avLst/>
              <a:gdLst>
                <a:gd name="T0" fmla="*/ 2147483646 w 240"/>
                <a:gd name="T1" fmla="*/ 0 h 78"/>
                <a:gd name="T2" fmla="*/ 0 w 240"/>
                <a:gd name="T3" fmla="*/ 2147483646 h 78"/>
                <a:gd name="T4" fmla="*/ 0 60000 65536"/>
                <a:gd name="T5" fmla="*/ 0 60000 65536"/>
                <a:gd name="T6" fmla="*/ 0 w 240"/>
                <a:gd name="T7" fmla="*/ 0 h 78"/>
                <a:gd name="T8" fmla="*/ 240 w 240"/>
                <a:gd name="T9" fmla="*/ 78 h 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0" h="78">
                  <a:moveTo>
                    <a:pt x="240" y="0"/>
                  </a:moveTo>
                  <a:lnTo>
                    <a:pt x="0" y="7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5" name="Text Box 90">
              <a:extLst>
                <a:ext uri="{FF2B5EF4-FFF2-40B4-BE49-F238E27FC236}">
                  <a16:creationId xmlns:a16="http://schemas.microsoft.com/office/drawing/2014/main" id="{B61CADE5-EBE4-44D4-952D-131E310B28AE}"/>
                </a:ext>
              </a:extLst>
            </p:cNvPr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574686" y="4009274"/>
              <a:ext cx="1524413" cy="25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100">
                  <a:latin typeface="Tele-GroteskFet" pitchFamily="2" charset="0"/>
                </a:rPr>
                <a:t>Playing quality</a:t>
              </a:r>
            </a:p>
          </p:txBody>
        </p:sp>
        <p:sp>
          <p:nvSpPr>
            <p:cNvPr id="186" name="Line 54">
              <a:extLst>
                <a:ext uri="{FF2B5EF4-FFF2-40B4-BE49-F238E27FC236}">
                  <a16:creationId xmlns:a16="http://schemas.microsoft.com/office/drawing/2014/main" id="{50B13545-F616-42E4-B9FC-DFEF53C64D8E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6491597" y="3898349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7" name="Line 54">
              <a:extLst>
                <a:ext uri="{FF2B5EF4-FFF2-40B4-BE49-F238E27FC236}">
                  <a16:creationId xmlns:a16="http://schemas.microsoft.com/office/drawing/2014/main" id="{8BD8E9FD-73CD-492E-8595-E09F1A9C411E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279827" y="4868424"/>
              <a:ext cx="383238" cy="106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" name="Rectangle 108">
              <a:extLst>
                <a:ext uri="{FF2B5EF4-FFF2-40B4-BE49-F238E27FC236}">
                  <a16:creationId xmlns:a16="http://schemas.microsoft.com/office/drawing/2014/main" id="{4E6B8273-31FD-407D-A7F6-6D0F55DBEF5E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88898" y="4621338"/>
              <a:ext cx="1892243" cy="612410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89" name="Text Box 100">
              <a:extLst>
                <a:ext uri="{FF2B5EF4-FFF2-40B4-BE49-F238E27FC236}">
                  <a16:creationId xmlns:a16="http://schemas.microsoft.com/office/drawing/2014/main" id="{F1614B65-367B-4A8A-A74D-F62D14F23EBD}"/>
                </a:ext>
              </a:extLst>
            </p:cNvPr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565613" y="4712314"/>
              <a:ext cx="580162" cy="40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Positive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affect</a:t>
              </a:r>
            </a:p>
          </p:txBody>
        </p:sp>
        <p:sp>
          <p:nvSpPr>
            <p:cNvPr id="190" name="Text Box 100">
              <a:extLst>
                <a:ext uri="{FF2B5EF4-FFF2-40B4-BE49-F238E27FC236}">
                  <a16:creationId xmlns:a16="http://schemas.microsoft.com/office/drawing/2014/main" id="{A071CCAA-86C2-4188-967E-B77BB77700FF}"/>
                </a:ext>
              </a:extLst>
            </p:cNvPr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0492" y="4712314"/>
              <a:ext cx="868173" cy="40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Negative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affect</a:t>
              </a:r>
            </a:p>
          </p:txBody>
        </p:sp>
        <p:sp>
          <p:nvSpPr>
            <p:cNvPr id="191" name="Text Box 107">
              <a:extLst>
                <a:ext uri="{FF2B5EF4-FFF2-40B4-BE49-F238E27FC236}">
                  <a16:creationId xmlns:a16="http://schemas.microsoft.com/office/drawing/2014/main" id="{5F904DAE-DE2C-40E5-948C-154D0669FD7A}"/>
                </a:ext>
              </a:extLst>
            </p:cNvPr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13901" y="5440781"/>
              <a:ext cx="1105459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Player experience</a:t>
              </a:r>
            </a:p>
          </p:txBody>
        </p:sp>
        <p:sp>
          <p:nvSpPr>
            <p:cNvPr id="192" name="Line 65">
              <a:extLst>
                <a:ext uri="{FF2B5EF4-FFF2-40B4-BE49-F238E27FC236}">
                  <a16:creationId xmlns:a16="http://schemas.microsoft.com/office/drawing/2014/main" id="{6945143C-301B-4D37-B65D-C6CDF1071DFB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462316" y="5233748"/>
              <a:ext cx="4541" cy="229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" name="Line 65">
              <a:extLst>
                <a:ext uri="{FF2B5EF4-FFF2-40B4-BE49-F238E27FC236}">
                  <a16:creationId xmlns:a16="http://schemas.microsoft.com/office/drawing/2014/main" id="{61B477E2-0961-43D3-8CEF-624C7812C587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4487011" y="5709415"/>
              <a:ext cx="0" cy="129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" name="Rectangle 108">
              <a:extLst>
                <a:ext uri="{FF2B5EF4-FFF2-40B4-BE49-F238E27FC236}">
                  <a16:creationId xmlns:a16="http://schemas.microsoft.com/office/drawing/2014/main" id="{8CE19098-4630-4B7F-BE1F-06AB3045815C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529490" y="4616378"/>
              <a:ext cx="1548195" cy="624158"/>
            </a:xfrm>
            <a:prstGeom prst="rect">
              <a:avLst/>
            </a:prstGeom>
            <a:solidFill>
              <a:srgbClr val="A1CFD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endParaRPr lang="en-US" altLang="en-US" sz="1600">
                <a:latin typeface="Tele-GroteskHal" pitchFamily="2" charset="0"/>
              </a:endParaRPr>
            </a:p>
          </p:txBody>
        </p:sp>
        <p:sp>
          <p:nvSpPr>
            <p:cNvPr id="195" name="Text Box 85">
              <a:extLst>
                <a:ext uri="{FF2B5EF4-FFF2-40B4-BE49-F238E27FC236}">
                  <a16:creationId xmlns:a16="http://schemas.microsoft.com/office/drawing/2014/main" id="{EAB5D4A5-3295-43F0-87EE-8E024A549FDC}"/>
                </a:ext>
              </a:extLst>
            </p:cNvPr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513489" y="4650477"/>
              <a:ext cx="800607" cy="2444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Challenge</a:t>
              </a:r>
              <a:endParaRPr lang="de-DE" altLang="en-US" sz="1200" dirty="0">
                <a:latin typeface="Tele-GroteskFet" pitchFamily="2" charset="0"/>
              </a:endParaRPr>
            </a:p>
          </p:txBody>
        </p:sp>
        <p:sp>
          <p:nvSpPr>
            <p:cNvPr id="196" name="Text Box 107">
              <a:extLst>
                <a:ext uri="{FF2B5EF4-FFF2-40B4-BE49-F238E27FC236}">
                  <a16:creationId xmlns:a16="http://schemas.microsoft.com/office/drawing/2014/main" id="{33E90139-B0CA-4862-B479-A553B423680B}"/>
                </a:ext>
              </a:extLst>
            </p:cNvPr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6180931" y="4650477"/>
              <a:ext cx="937019" cy="237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90000"/>
                </a:lnSpc>
                <a:spcAft>
                  <a:spcPct val="30000"/>
                </a:spcAft>
                <a:defRPr/>
              </a:pPr>
              <a:r>
                <a:rPr lang="de-DE" altLang="en-US" sz="1050" dirty="0">
                  <a:latin typeface="Tele-GroteskFet" pitchFamily="2" charset="0"/>
                </a:rPr>
                <a:t>Competence</a:t>
              </a:r>
              <a:endParaRPr lang="de-DE" altLang="en-US" sz="1200" dirty="0">
                <a:latin typeface="Tele-GroteskFet" pitchFamily="2" charset="0"/>
              </a:endParaRPr>
            </a:p>
          </p:txBody>
        </p:sp>
        <p:sp>
          <p:nvSpPr>
            <p:cNvPr id="197" name="Text Box 107">
              <a:extLst>
                <a:ext uri="{FF2B5EF4-FFF2-40B4-BE49-F238E27FC236}">
                  <a16:creationId xmlns:a16="http://schemas.microsoft.com/office/drawing/2014/main" id="{B5B60F5E-C101-4A0E-A5D5-BA14B3C86AB0}"/>
                </a:ext>
              </a:extLst>
            </p:cNvPr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121921" y="4953171"/>
              <a:ext cx="413181" cy="240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de-DE" altLang="en-US" sz="1200">
                  <a:latin typeface="Tele-GroteskFet" pitchFamily="2" charset="0"/>
                </a:rPr>
                <a:t>Flow</a:t>
              </a:r>
            </a:p>
          </p:txBody>
        </p:sp>
        <p:sp>
          <p:nvSpPr>
            <p:cNvPr id="198" name="Line 54">
              <a:extLst>
                <a:ext uri="{FF2B5EF4-FFF2-40B4-BE49-F238E27FC236}">
                  <a16:creationId xmlns:a16="http://schemas.microsoft.com/office/drawing/2014/main" id="{EFE5FAE3-836B-403F-8A31-5600D23B6001}"/>
                </a:ext>
              </a:extLst>
            </p:cNvPr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5967679" y="4900152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9" name="Line 54">
              <a:extLst>
                <a:ext uri="{FF2B5EF4-FFF2-40B4-BE49-F238E27FC236}">
                  <a16:creationId xmlns:a16="http://schemas.microsoft.com/office/drawing/2014/main" id="{2059C7F6-2A90-4FF3-A428-1556C8AF2AE0}"/>
                </a:ext>
              </a:extLst>
            </p:cNvPr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H="1">
              <a:off x="6506953" y="4899268"/>
              <a:ext cx="130946" cy="63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0" name="Freeform 87">
              <a:extLst>
                <a:ext uri="{FF2B5EF4-FFF2-40B4-BE49-F238E27FC236}">
                  <a16:creationId xmlns:a16="http://schemas.microsoft.com/office/drawing/2014/main" id="{4DB6F84F-F75D-460A-9A09-2ADC1789FAD1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964724" y="4274090"/>
              <a:ext cx="524173" cy="344488"/>
            </a:xfrm>
            <a:custGeom>
              <a:avLst/>
              <a:gdLst>
                <a:gd name="T0" fmla="*/ 0 w 1121"/>
                <a:gd name="T1" fmla="*/ 0 h 621"/>
                <a:gd name="T2" fmla="*/ 2147483646 w 1121"/>
                <a:gd name="T3" fmla="*/ 2147483646 h 621"/>
                <a:gd name="T4" fmla="*/ 0 60000 65536"/>
                <a:gd name="T5" fmla="*/ 0 60000 65536"/>
                <a:gd name="T6" fmla="*/ 0 w 1121"/>
                <a:gd name="T7" fmla="*/ 0 h 621"/>
                <a:gd name="T8" fmla="*/ 1121 w 1121"/>
                <a:gd name="T9" fmla="*/ 621 h 6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21" h="621">
                  <a:moveTo>
                    <a:pt x="0" y="0"/>
                  </a:moveTo>
                  <a:lnTo>
                    <a:pt x="1121" y="6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1" name="Line 64">
              <a:extLst>
                <a:ext uri="{FF2B5EF4-FFF2-40B4-BE49-F238E27FC236}">
                  <a16:creationId xmlns:a16="http://schemas.microsoft.com/office/drawing/2014/main" id="{1DDA774F-9FEB-46F9-B0FB-8ECFF2C6CFF2}"/>
                </a:ext>
              </a:extLst>
            </p:cNvPr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5381140" y="4279697"/>
              <a:ext cx="883042" cy="3298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2" name="Line 56">
              <a:extLst>
                <a:ext uri="{FF2B5EF4-FFF2-40B4-BE49-F238E27FC236}">
                  <a16:creationId xmlns:a16="http://schemas.microsoft.com/office/drawing/2014/main" id="{0998FB93-6E9F-4384-BA0B-DDB458B982C2}"/>
                </a:ext>
              </a:extLst>
            </p:cNvPr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2587019" y="4274090"/>
              <a:ext cx="0" cy="344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3" name="Line 56">
              <a:extLst>
                <a:ext uri="{FF2B5EF4-FFF2-40B4-BE49-F238E27FC236}">
                  <a16:creationId xmlns:a16="http://schemas.microsoft.com/office/drawing/2014/main" id="{81FBFF6B-D13A-431B-A499-D051FA539126}"/>
                </a:ext>
              </a:extLst>
            </p:cNvPr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6271351" y="4274090"/>
              <a:ext cx="0" cy="344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" name="Text Box 138">
              <a:extLst>
                <a:ext uri="{FF2B5EF4-FFF2-40B4-BE49-F238E27FC236}">
                  <a16:creationId xmlns:a16="http://schemas.microsoft.com/office/drawing/2014/main" id="{5D3B9D93-5A20-4ECE-9E15-96B7CA308193}"/>
                </a:ext>
              </a:extLst>
            </p:cNvPr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5400000">
              <a:off x="345744" y="4639831"/>
              <a:ext cx="1359992" cy="19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ct val="25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5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ele-GroteskNor" pitchFamily="2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30000"/>
                </a:spcAft>
                <a:buClrTx/>
                <a:buSzTx/>
                <a:buFontTx/>
                <a:buNone/>
              </a:pPr>
              <a:r>
                <a:rPr lang="en-US" altLang="en-US" sz="1400" dirty="0">
                  <a:latin typeface="Tele-GroteskUlt" pitchFamily="2" charset="0"/>
                </a:rPr>
                <a:t>Quality features</a:t>
              </a:r>
            </a:p>
          </p:txBody>
        </p:sp>
      </p:grpSp>
      <p:sp>
        <p:nvSpPr>
          <p:cNvPr id="205" name="Ellipse 204">
            <a:extLst>
              <a:ext uri="{FF2B5EF4-FFF2-40B4-BE49-F238E27FC236}">
                <a16:creationId xmlns:a16="http://schemas.microsoft.com/office/drawing/2014/main" id="{809A9858-6EBA-4806-B61F-FFA1810D0786}"/>
              </a:ext>
            </a:extLst>
          </p:cNvPr>
          <p:cNvSpPr/>
          <p:nvPr/>
        </p:nvSpPr>
        <p:spPr bwMode="auto">
          <a:xfrm>
            <a:off x="3523662" y="3433549"/>
            <a:ext cx="2075746" cy="897168"/>
          </a:xfrm>
          <a:prstGeom prst="ellipse">
            <a:avLst/>
          </a:prstGeom>
          <a:solidFill>
            <a:srgbClr val="92D050">
              <a:alpha val="19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20663" indent="-22066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266C424F-E5D2-48E7-B631-94D55F4BE998}"/>
              </a:ext>
            </a:extLst>
          </p:cNvPr>
          <p:cNvSpPr/>
          <p:nvPr/>
        </p:nvSpPr>
        <p:spPr bwMode="auto">
          <a:xfrm>
            <a:off x="1547664" y="4411155"/>
            <a:ext cx="6048672" cy="962061"/>
          </a:xfrm>
          <a:prstGeom prst="ellipse">
            <a:avLst/>
          </a:prstGeom>
          <a:solidFill>
            <a:srgbClr val="FFC000">
              <a:alpha val="19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220663" indent="-220663"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188570-61A7-4CE5-9744-43B43A8FDC0E}"/>
              </a:ext>
            </a:extLst>
          </p:cNvPr>
          <p:cNvSpPr txBox="1"/>
          <p:nvPr/>
        </p:nvSpPr>
        <p:spPr>
          <a:xfrm>
            <a:off x="8421055" y="5714532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1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6</a:t>
            </a:fld>
            <a:endParaRPr lang="de-DE" altLang="de-DE" dirty="0"/>
          </a:p>
        </p:txBody>
      </p:sp>
      <p:sp>
        <p:nvSpPr>
          <p:cNvPr id="10" name="OTLSHAPE_TB_00000000000000000000000000000000_ScaleContainer">
            <a:extLst>
              <a:ext uri="{FF2B5EF4-FFF2-40B4-BE49-F238E27FC236}">
                <a16:creationId xmlns:a16="http://schemas.microsoft.com/office/drawing/2014/main" id="{9B9384D9-F756-47EB-8D1B-31387D86B5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2800" y="5373216"/>
            <a:ext cx="75184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1E582-6F4C-40AD-B5D6-6935CB0280F6}"/>
              </a:ext>
            </a:extLst>
          </p:cNvPr>
          <p:cNvSpPr txBox="1"/>
          <p:nvPr/>
        </p:nvSpPr>
        <p:spPr>
          <a:xfrm>
            <a:off x="1115616" y="5379050"/>
            <a:ext cx="69127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800" dirty="0"/>
              <a:t>2013    |    </a:t>
            </a:r>
            <a:r>
              <a:rPr lang="de-DE" sz="1800" b="1" dirty="0">
                <a:solidFill>
                  <a:schemeClr val="bg1"/>
                </a:solidFill>
              </a:rPr>
              <a:t>2014</a:t>
            </a:r>
            <a:r>
              <a:rPr lang="de-DE" sz="1800" dirty="0"/>
              <a:t>    |    2015    |    2016    |    2017    |    2018</a:t>
            </a:r>
            <a:endParaRPr lang="en-US" sz="18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8" y="2124432"/>
            <a:ext cx="568863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 err="1"/>
              <a:t>Creation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b="1" dirty="0"/>
              <a:t>3 </a:t>
            </a:r>
            <a:r>
              <a:rPr lang="de-DE" sz="1600" b="1" dirty="0" err="1"/>
              <a:t>work</a:t>
            </a:r>
            <a:r>
              <a:rPr lang="de-DE" sz="1600" b="1" dirty="0"/>
              <a:t> </a:t>
            </a:r>
            <a:r>
              <a:rPr lang="de-DE" sz="1600" b="1" dirty="0" err="1"/>
              <a:t>items</a:t>
            </a:r>
            <a:r>
              <a:rPr lang="de-DE" sz="1600" b="1" dirty="0"/>
              <a:t> </a:t>
            </a:r>
            <a:r>
              <a:rPr lang="de-DE" sz="1600" dirty="0"/>
              <a:t>in ITU-T SG-12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b="1" dirty="0"/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ITU-T Rec. G.1032 (10/2017) – </a:t>
            </a:r>
            <a:r>
              <a:rPr lang="en-US" sz="1600" b="1" dirty="0" err="1"/>
              <a:t>G.QoE</a:t>
            </a:r>
            <a:r>
              <a:rPr lang="en-US" sz="1600" b="1" dirty="0"/>
              <a:t>-gaming: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Influence factors on gaming quality of experience</a:t>
            </a:r>
            <a:endParaRPr lang="de-DE" sz="1600" dirty="0"/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ITU-T Rec. P.809 (05/2018) – P.GAME: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Subjective evaluation methods for gaming quality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Future ITU-T Rec. G.OMG (studied in Q.13/12):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Opinion model for gaming applications</a:t>
            </a:r>
            <a:endParaRPr lang="en-US" sz="1800" dirty="0"/>
          </a:p>
        </p:txBody>
      </p:sp>
      <p:pic>
        <p:nvPicPr>
          <p:cNvPr id="8" name="Picture 4" descr="itu-old">
            <a:extLst>
              <a:ext uri="{FF2B5EF4-FFF2-40B4-BE49-F238E27FC236}">
                <a16:creationId xmlns:a16="http://schemas.microsoft.com/office/drawing/2014/main" id="{BFA991C6-5394-4141-A317-977CC82A9AB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815" y="1556792"/>
            <a:ext cx="1203573" cy="13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0B14620-9D59-4842-9F33-6E52A4B921D3}"/>
              </a:ext>
            </a:extLst>
          </p:cNvPr>
          <p:cNvSpPr txBox="1"/>
          <p:nvPr/>
        </p:nvSpPr>
        <p:spPr>
          <a:xfrm>
            <a:off x="4644008" y="2134021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0BDCDE4E-C490-4816-BED7-8669C1FFD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314" y="1700808"/>
            <a:ext cx="3399110" cy="2592288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7</a:t>
            </a:fld>
            <a:endParaRPr lang="de-DE" altLang="de-DE" dirty="0"/>
          </a:p>
        </p:txBody>
      </p:sp>
      <p:sp>
        <p:nvSpPr>
          <p:cNvPr id="10" name="OTLSHAPE_TB_00000000000000000000000000000000_ScaleContainer">
            <a:extLst>
              <a:ext uri="{FF2B5EF4-FFF2-40B4-BE49-F238E27FC236}">
                <a16:creationId xmlns:a16="http://schemas.microsoft.com/office/drawing/2014/main" id="{9B9384D9-F756-47EB-8D1B-31387D86B5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2800" y="5373216"/>
            <a:ext cx="75184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1E582-6F4C-40AD-B5D6-6935CB0280F6}"/>
              </a:ext>
            </a:extLst>
          </p:cNvPr>
          <p:cNvSpPr txBox="1"/>
          <p:nvPr/>
        </p:nvSpPr>
        <p:spPr>
          <a:xfrm>
            <a:off x="1115616" y="5379050"/>
            <a:ext cx="69127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800" dirty="0"/>
              <a:t>2013    |    2014    |    2015    |    </a:t>
            </a:r>
            <a:r>
              <a:rPr lang="de-DE" sz="1800" b="1" dirty="0">
                <a:solidFill>
                  <a:schemeClr val="bg1"/>
                </a:solidFill>
              </a:rPr>
              <a:t>2016</a:t>
            </a:r>
            <a:r>
              <a:rPr lang="de-DE" sz="1800" dirty="0"/>
              <a:t>    |    2017    |    2018</a:t>
            </a:r>
            <a:endParaRPr lang="en-US" sz="18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8" y="2454275"/>
            <a:ext cx="525658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Connection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 </a:t>
            </a:r>
            <a:r>
              <a:rPr lang="de-DE" sz="1600" dirty="0" err="1"/>
              <a:t>researchers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AIT in Vienna, FER in Zagreb, University Würzburg, </a:t>
            </a:r>
            <a:r>
              <a:rPr lang="de-DE" sz="1600" dirty="0" err="1"/>
              <a:t>QoE</a:t>
            </a:r>
            <a:r>
              <a:rPr lang="de-DE" sz="1600" dirty="0"/>
              <a:t>-Net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Variety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studies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/>
              <a:t>Feedback </a:t>
            </a:r>
            <a:r>
              <a:rPr lang="de-DE" sz="1600" b="1" dirty="0" err="1"/>
              <a:t>delay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mobile </a:t>
            </a:r>
            <a:r>
              <a:rPr lang="de-DE" sz="1600" dirty="0" err="1"/>
              <a:t>devices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/>
              <a:t>Environment</a:t>
            </a:r>
            <a:r>
              <a:rPr lang="de-DE" sz="1600" dirty="0"/>
              <a:t> </a:t>
            </a:r>
            <a:r>
              <a:rPr lang="de-DE" sz="1600" dirty="0" err="1"/>
              <a:t>influencing</a:t>
            </a:r>
            <a:r>
              <a:rPr lang="de-DE" sz="1600" dirty="0"/>
              <a:t> </a:t>
            </a:r>
            <a:r>
              <a:rPr lang="de-DE" sz="1600" dirty="0" err="1"/>
              <a:t>factors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b="1" dirty="0"/>
              <a:t>Physiological</a:t>
            </a:r>
            <a:r>
              <a:rPr lang="de-DE" sz="1600" dirty="0"/>
              <a:t> </a:t>
            </a:r>
            <a:r>
              <a:rPr lang="de-DE" sz="1600" dirty="0" err="1"/>
              <a:t>measurement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gaming</a:t>
            </a:r>
            <a:r>
              <a:rPr lang="de-DE" sz="1600" dirty="0"/>
              <a:t> </a:t>
            </a:r>
            <a:r>
              <a:rPr lang="de-DE" sz="1600" dirty="0" err="1"/>
              <a:t>QoE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Impact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display</a:t>
            </a:r>
            <a:r>
              <a:rPr lang="de-DE" sz="1600" dirty="0"/>
              <a:t> </a:t>
            </a:r>
            <a:r>
              <a:rPr lang="de-DE" sz="1600" dirty="0" err="1"/>
              <a:t>size</a:t>
            </a:r>
            <a:r>
              <a:rPr lang="de-DE" sz="1600" dirty="0"/>
              <a:t>, game type, </a:t>
            </a:r>
            <a:r>
              <a:rPr lang="de-DE" sz="1600" dirty="0" err="1"/>
              <a:t>network</a:t>
            </a:r>
            <a:r>
              <a:rPr lang="de-DE" sz="1600" dirty="0"/>
              <a:t> </a:t>
            </a:r>
            <a:r>
              <a:rPr lang="de-DE" sz="1600" dirty="0" err="1"/>
              <a:t>delay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Open-Source Mobile Cloud Gaming Platform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C451F14-0C32-4A97-A57C-1757A3F02004}"/>
              </a:ext>
            </a:extLst>
          </p:cNvPr>
          <p:cNvSpPr txBox="1"/>
          <p:nvPr/>
        </p:nvSpPr>
        <p:spPr>
          <a:xfrm>
            <a:off x="5436096" y="4653136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5267209-AA3F-4ADA-A218-65A5B34C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14" y="1700808"/>
            <a:ext cx="3399110" cy="25922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8</a:t>
            </a:fld>
            <a:endParaRPr lang="de-DE" altLang="de-DE" dirty="0"/>
          </a:p>
        </p:txBody>
      </p:sp>
      <p:sp>
        <p:nvSpPr>
          <p:cNvPr id="10" name="OTLSHAPE_TB_00000000000000000000000000000000_ScaleContainer">
            <a:extLst>
              <a:ext uri="{FF2B5EF4-FFF2-40B4-BE49-F238E27FC236}">
                <a16:creationId xmlns:a16="http://schemas.microsoft.com/office/drawing/2014/main" id="{9B9384D9-F756-47EB-8D1B-31387D86B54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2800" y="5373216"/>
            <a:ext cx="75184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C1E582-6F4C-40AD-B5D6-6935CB0280F6}"/>
              </a:ext>
            </a:extLst>
          </p:cNvPr>
          <p:cNvSpPr txBox="1"/>
          <p:nvPr/>
        </p:nvSpPr>
        <p:spPr>
          <a:xfrm>
            <a:off x="1115616" y="5379050"/>
            <a:ext cx="69127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1800" dirty="0"/>
              <a:t>2013    |    2014    |    2015    |    2016    |    </a:t>
            </a:r>
            <a:r>
              <a:rPr lang="de-DE" sz="1800" b="1" dirty="0">
                <a:solidFill>
                  <a:schemeClr val="bg1"/>
                </a:solidFill>
              </a:rPr>
              <a:t>2017</a:t>
            </a:r>
            <a:r>
              <a:rPr lang="de-DE" sz="1800" dirty="0"/>
              <a:t>    |    2018</a:t>
            </a:r>
            <a:endParaRPr lang="en-US" sz="18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6860458-747A-4EFD-8337-7131EDB0A3BB}"/>
              </a:ext>
            </a:extLst>
          </p:cNvPr>
          <p:cNvSpPr txBox="1"/>
          <p:nvPr/>
        </p:nvSpPr>
        <p:spPr>
          <a:xfrm>
            <a:off x="683568" y="2132856"/>
            <a:ext cx="511256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Approved Recommendation for </a:t>
            </a:r>
            <a:r>
              <a:rPr lang="en-US" sz="1600" b="1" dirty="0" err="1"/>
              <a:t>G.QoE</a:t>
            </a:r>
            <a:r>
              <a:rPr lang="en-US" sz="1600" b="1" dirty="0"/>
              <a:t>-Gaming </a:t>
            </a:r>
            <a:r>
              <a:rPr lang="en-US" sz="1600" dirty="0"/>
              <a:t>(</a:t>
            </a:r>
            <a:r>
              <a:rPr lang="en-US" sz="1600" b="1" dirty="0"/>
              <a:t>ITU-T Rec. G.1032</a:t>
            </a:r>
            <a:r>
              <a:rPr lang="en-US" sz="1600" dirty="0"/>
              <a:t>)</a:t>
            </a:r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 err="1"/>
              <a:t>Stronger</a:t>
            </a:r>
            <a:r>
              <a:rPr lang="de-DE" sz="1600" dirty="0"/>
              <a:t> </a:t>
            </a:r>
            <a:r>
              <a:rPr lang="de-DE" sz="1600" dirty="0" err="1"/>
              <a:t>focus</a:t>
            </a:r>
            <a:r>
              <a:rPr lang="de-DE" sz="1600" dirty="0"/>
              <a:t> on </a:t>
            </a:r>
            <a:r>
              <a:rPr lang="de-DE" sz="1600" dirty="0" err="1"/>
              <a:t>video</a:t>
            </a:r>
            <a:r>
              <a:rPr lang="de-DE" sz="1600" dirty="0"/>
              <a:t> </a:t>
            </a:r>
            <a:r>
              <a:rPr lang="de-DE" sz="1600" dirty="0" err="1"/>
              <a:t>encoding</a:t>
            </a:r>
            <a:r>
              <a:rPr lang="de-DE" sz="1600" dirty="0"/>
              <a:t> </a:t>
            </a:r>
            <a:r>
              <a:rPr lang="de-DE" sz="1600" dirty="0" err="1"/>
              <a:t>parameters</a:t>
            </a:r>
            <a:endParaRPr lang="de-DE" sz="1600" dirty="0"/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 err="1"/>
              <a:t>Collaboration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N. </a:t>
            </a:r>
            <a:r>
              <a:rPr lang="de-DE" sz="1600" dirty="0" err="1"/>
              <a:t>Barman</a:t>
            </a:r>
            <a:r>
              <a:rPr lang="de-DE" sz="1600" dirty="0"/>
              <a:t> and M. G. Martini</a:t>
            </a:r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Building </a:t>
            </a:r>
            <a:r>
              <a:rPr lang="de-DE" sz="1600" b="1" dirty="0" err="1"/>
              <a:t>gaming</a:t>
            </a:r>
            <a:r>
              <a:rPr lang="de-DE" sz="1600" b="1" dirty="0"/>
              <a:t> </a:t>
            </a:r>
            <a:r>
              <a:rPr lang="de-DE" sz="1600" b="1" dirty="0" err="1"/>
              <a:t>video</a:t>
            </a:r>
            <a:r>
              <a:rPr lang="de-DE" sz="1600" b="1" dirty="0"/>
              <a:t> </a:t>
            </a:r>
            <a:r>
              <a:rPr lang="de-DE" sz="1600" b="1" dirty="0" err="1"/>
              <a:t>datasets</a:t>
            </a:r>
            <a:endParaRPr lang="de-DE" sz="1600" b="1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Quality </a:t>
            </a:r>
            <a:r>
              <a:rPr lang="de-DE" sz="1600" dirty="0" err="1"/>
              <a:t>assessment</a:t>
            </a:r>
            <a:r>
              <a:rPr lang="de-DE" sz="1600" dirty="0"/>
              <a:t> </a:t>
            </a:r>
            <a:r>
              <a:rPr lang="de-DE" sz="1600" dirty="0" err="1"/>
              <a:t>metrics</a:t>
            </a:r>
            <a:endParaRPr lang="de-DE" sz="1600" dirty="0"/>
          </a:p>
          <a:p>
            <a:pPr marL="628650" lvl="1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Content </a:t>
            </a:r>
            <a:r>
              <a:rPr lang="de-DE" sz="1600" dirty="0" err="1"/>
              <a:t>comparison</a:t>
            </a:r>
            <a:endParaRPr lang="de-DE" sz="1600" dirty="0"/>
          </a:p>
          <a:p>
            <a:pPr marL="171450" indent="-1714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600" dirty="0"/>
              <a:t>Evaluation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subjective</a:t>
            </a:r>
            <a:r>
              <a:rPr lang="de-DE" sz="1600" dirty="0"/>
              <a:t> </a:t>
            </a:r>
            <a:r>
              <a:rPr lang="de-DE" sz="1600" dirty="0" err="1"/>
              <a:t>test</a:t>
            </a:r>
            <a:r>
              <a:rPr lang="de-DE" sz="1600" dirty="0"/>
              <a:t> </a:t>
            </a:r>
            <a:r>
              <a:rPr lang="de-DE" sz="1600" b="1" dirty="0" err="1"/>
              <a:t>paradigms</a:t>
            </a:r>
            <a:r>
              <a:rPr lang="de-DE" sz="1600" dirty="0"/>
              <a:t> and</a:t>
            </a:r>
          </a:p>
          <a:p>
            <a:pPr algn="l">
              <a:spcAft>
                <a:spcPts val="600"/>
              </a:spcAft>
            </a:pPr>
            <a:r>
              <a:rPr lang="de-DE" sz="1600" dirty="0"/>
              <a:t>   </a:t>
            </a:r>
            <a:r>
              <a:rPr lang="de-DE" sz="1600" b="1" dirty="0" err="1"/>
              <a:t>questionnaires</a:t>
            </a:r>
            <a:r>
              <a:rPr lang="de-DE" sz="1600" dirty="0"/>
              <a:t> </a:t>
            </a:r>
            <a:r>
              <a:rPr lang="de-DE" sz="1600" dirty="0" err="1"/>
              <a:t>assessing</a:t>
            </a:r>
            <a:r>
              <a:rPr lang="de-DE" sz="1600" dirty="0"/>
              <a:t> </a:t>
            </a:r>
            <a:r>
              <a:rPr lang="de-DE" sz="1600" dirty="0" err="1"/>
              <a:t>gaming</a:t>
            </a:r>
            <a:r>
              <a:rPr lang="de-DE" sz="1600" dirty="0"/>
              <a:t> </a:t>
            </a:r>
            <a:r>
              <a:rPr lang="de-DE" sz="1600" dirty="0" err="1"/>
              <a:t>QoE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038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Ongoing Standardization Activities of Gaming Quality of Experience </a:t>
            </a:r>
            <a:r>
              <a:rPr lang="en-US" altLang="de-DE" b="0" dirty="0"/>
              <a:t>| Steven Schmidt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 dirty="0"/>
              <a:t>Page </a:t>
            </a:r>
            <a:fld id="{DB673DED-FBFF-41E8-9EA9-A2A4D2864546}" type="slidenum">
              <a:rPr lang="de-DE" altLang="de-DE"/>
              <a:pPr/>
              <a:t>9</a:t>
            </a:fld>
            <a:endParaRPr lang="de-DE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740115"/>
            <a:ext cx="8061325" cy="358560"/>
          </a:xfrm>
        </p:spPr>
        <p:txBody>
          <a:bodyPr/>
          <a:lstStyle/>
          <a:p>
            <a:r>
              <a:rPr lang="en-US" b="1" dirty="0"/>
              <a:t>ITU-T Rec. G.1032 - </a:t>
            </a:r>
            <a:r>
              <a:rPr lang="en-US" b="1" dirty="0" err="1"/>
              <a:t>G.QoE</a:t>
            </a:r>
            <a:r>
              <a:rPr lang="en-US" b="1" dirty="0"/>
              <a:t>-Gaming </a:t>
            </a:r>
            <a:endParaRPr lang="en-US" alt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7" y="2276872"/>
            <a:ext cx="7776865" cy="3641725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/>
              <a:t>Human</a:t>
            </a:r>
            <a:r>
              <a:rPr lang="en-US" altLang="de-DE" sz="2000" dirty="0"/>
              <a:t> influence factors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Gaming experience, Intrinsic and extrinsic motivation, static and dynamic human factors (age, gender), human vision</a:t>
            </a:r>
            <a:endParaRPr lang="en-US" altLang="de-DE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/>
              <a:t>System</a:t>
            </a:r>
            <a:r>
              <a:rPr lang="en-US" altLang="de-DE" sz="2000" dirty="0"/>
              <a:t> influence factors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/>
              <a:t>Game genre, mechanics and rules, temporal and spatial features (pace, accuracy), visual perspective, aesthetics and design characteristics, learning difficulty, device portability and size, input and output modalities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/>
              <a:t>Network and encoding parameters: delay, jitter, bandwidth, framerate, resolution, rate controller, </a:t>
            </a:r>
            <a:r>
              <a:rPr lang="en-US" altLang="de-DE" sz="1600" dirty="0" err="1"/>
              <a:t>GoP</a:t>
            </a:r>
            <a:r>
              <a:rPr lang="en-US" altLang="de-DE" sz="1600" dirty="0"/>
              <a:t>, motion range, audio and video compression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2000" b="1" dirty="0"/>
              <a:t>Context</a:t>
            </a:r>
            <a:r>
              <a:rPr lang="en-US" altLang="de-DE" sz="2000" dirty="0"/>
              <a:t> influence factors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de-DE" sz="1600" dirty="0"/>
              <a:t>Physical environment factors, Social context, Service factors, Novelty</a:t>
            </a:r>
          </a:p>
          <a:p>
            <a:pPr marL="727075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de-DE" sz="2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0DFAEF-66A7-4083-AA55-61275BA8CFFB}"/>
              </a:ext>
            </a:extLst>
          </p:cNvPr>
          <p:cNvSpPr txBox="1"/>
          <p:nvPr/>
        </p:nvSpPr>
        <p:spPr>
          <a:xfrm>
            <a:off x="5580112" y="1775379"/>
            <a:ext cx="36004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4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n5jOIkbkq3Gm0R7D0d9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GGEVjZkk6ksQex2_P81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I.6_efY02CzJGC7cKL8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52Uy4vckuARZ8FOIOc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MTm.fOoEiHslqltDgG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9qVzJCC0C6AKehwhQj8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P5IhCkBkiq1JvW_vWYS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wzqunJAkqfh0_J15ULH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2nyiRVAk2sY8r3g7e7o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Cn8iiR6kKIrh5ZeKso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SD27FrTUGUd.SkwNrr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34Dzl2PUe_t.qMkkosL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7RetUzcEGzM9ryAkxCC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gSSzTJ_EqRH_MrAzpWI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_DiecuvUW0WVJmxKzQ4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6oDuxF9UGjlyypJtDi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SEvUiDM0m98BTimQ55n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0kWK4qw0SwMCF4cYNP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VlIXFhMUKcTRq50NOd6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eA19g7tUWvyCmKtx2Pw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.tS1yhQUe.ZpPBSzfLE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JaFm6W4UuIJAMWH9dEP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HGx8d76EiocKL_qxtxt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yhdpjKnUW8GXH9AQ10z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7RetUzcEGzM9ryAkxCC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_DiecuvUW0WVJmxKzQ4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SEvUiDM0m98BTimQ55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t415HaAUC2NWp.oTijp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JaFm6W4UuIJAMWH9dEP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MTm.fOoEiHslqltDgGZ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CBJxcPpEO_kMOPwSkSo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xCBJxcPpEO_kMOPwSkSo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eA19g7tUWvyCmKtx2Pw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eA19g7tUWvyCmKtx2Pw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MTm.fOoEiHslqltDgG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jAop8T3kevt464xj92s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.tS1yhQUe.ZpPBSzfLE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s14fV3BUmJG7cl9lvkR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Gk226vckaKmSHZAOF6P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52Uy4vckuARZ8FOIOci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0kWK4qw0SwMCF4cYNPv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6oDuxF9UGjlyypJtDic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6oDuxF9UGjlyypJtDic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F1Q0jZ40eSK5gsxlqYK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CzCT.doEusM_MJbfU06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p5exX7LU69OKx83ZYls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DuLWzlk0miF445nfcsg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3bPV86sEWe2Yp8CHhVC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kBD3vdlECeUvkqwQU8p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s20T6KnE6FLzKG2ntg3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roKrl3JU28h9207aGwu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SEhizQokuQHzmrXkupo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DXX7Sn90e6jhka_N9e3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4Uvi0cLakiyiIZM4wdek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FDBqFJfkewpqwwIlAwY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O.nDz0CkmlJ27rUYDX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MkvLq5LE6J6OdVhrKBNw"/>
</p:tagLst>
</file>

<file path=ppt/theme/theme1.xml><?xml version="1.0" encoding="utf-8"?>
<a:theme xmlns:a="http://schemas.openxmlformats.org/drawingml/2006/main" name="TU_PPT_Master_mitBild_V02_Aussicht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TM04033921[[fn=Damast]]</Template>
  <TotalTime>0</TotalTime>
  <Words>1545</Words>
  <Application>Microsoft Office PowerPoint</Application>
  <PresentationFormat>Bildschirmpräsentation (4:3)</PresentationFormat>
  <Paragraphs>244</Paragraphs>
  <Slides>20</Slides>
  <Notes>17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Calibri</vt:lpstr>
      <vt:lpstr>Tele-GroteskFet</vt:lpstr>
      <vt:lpstr>Tele-GroteskHal</vt:lpstr>
      <vt:lpstr>Tele-GroteskUlt</vt:lpstr>
      <vt:lpstr>Wingdings</vt:lpstr>
      <vt:lpstr>TU_PPT_Master_mitBild_V02_Aussicht</vt:lpstr>
      <vt:lpstr>TCLayout.ActiveDocument.1</vt:lpstr>
      <vt:lpstr>Ongoing Standardization Activities  of Gaming Quality of Experience </vt:lpstr>
      <vt:lpstr>Motivation (I) – What is Cloud Gaming?</vt:lpstr>
      <vt:lpstr>Motivation (II)</vt:lpstr>
      <vt:lpstr>PowerPoint-Präsentation</vt:lpstr>
      <vt:lpstr>What is Gaming Quality of Experience?</vt:lpstr>
      <vt:lpstr>PowerPoint-Präsentation</vt:lpstr>
      <vt:lpstr>PowerPoint-Präsentation</vt:lpstr>
      <vt:lpstr>PowerPoint-Präsentation</vt:lpstr>
      <vt:lpstr>ITU-T Rec. G.1032 - G.QoE-Gaming </vt:lpstr>
      <vt:lpstr>PowerPoint-Präsentation</vt:lpstr>
      <vt:lpstr>ITU-T Rec. P.809 – P.GAME</vt:lpstr>
      <vt:lpstr>Comparison of interactive and passive tests</vt:lpstr>
      <vt:lpstr>Future ITU-T Rec. G.OMG</vt:lpstr>
      <vt:lpstr>Future ITU-T Rec. G.OMG</vt:lpstr>
      <vt:lpstr>Future ITU-T Rec. G.OMG</vt:lpstr>
      <vt:lpstr>Future ITU-T Rec. G.OMG</vt:lpstr>
      <vt:lpstr>Impact of Spatial Video Quality on Input Quality</vt:lpstr>
      <vt:lpstr>Remaining challenges</vt:lpstr>
      <vt:lpstr>Thank you for your Attention!</vt:lpstr>
      <vt:lpstr>References</vt:lpstr>
    </vt:vector>
  </TitlesOfParts>
  <Company>DTAG,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ODER THEMA</dc:title>
  <dc:creator>koester.friedemann</dc:creator>
  <cp:lastModifiedBy>TU-Pseudonym 1061151257170507</cp:lastModifiedBy>
  <cp:revision>257</cp:revision>
  <dcterms:created xsi:type="dcterms:W3CDTF">2015-10-01T10:02:31Z</dcterms:created>
  <dcterms:modified xsi:type="dcterms:W3CDTF">2018-11-16T08:59:05Z</dcterms:modified>
</cp:coreProperties>
</file>